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5"/>
    <p:sldMasterId id="2147483680" r:id="rId6"/>
  </p:sldMasterIdLst>
  <p:notesMasterIdLst>
    <p:notesMasterId r:id="rId19"/>
  </p:notesMasterIdLst>
  <p:handoutMasterIdLst>
    <p:handoutMasterId r:id="rId20"/>
  </p:handoutMasterIdLst>
  <p:sldIdLst>
    <p:sldId id="256" r:id="rId7"/>
    <p:sldId id="344" r:id="rId8"/>
    <p:sldId id="351" r:id="rId9"/>
    <p:sldId id="326" r:id="rId10"/>
    <p:sldId id="342" r:id="rId11"/>
    <p:sldId id="329" r:id="rId12"/>
    <p:sldId id="352" r:id="rId13"/>
    <p:sldId id="343" r:id="rId14"/>
    <p:sldId id="353" r:id="rId15"/>
    <p:sldId id="324" r:id="rId16"/>
    <p:sldId id="320" r:id="rId17"/>
    <p:sldId id="288" r:id="rId18"/>
  </p:sldIdLst>
  <p:sldSz cx="12192000" cy="6858000"/>
  <p:notesSz cx="9926638" cy="6797675"/>
  <p:custShowLst>
    <p:custShow name="Looping Intro" id="0">
      <p:sldLst/>
    </p:custShow>
    <p:custShow name="Main Slide Show" id="1">
      <p:sldLst>
        <p:sld r:id="rId7"/>
        <p:sld r:id="rId8"/>
        <p:sld r:id="rId10"/>
        <p:sld r:id="rId11"/>
        <p:sld r:id="rId12"/>
        <p:sld r:id="rId14"/>
        <p:sld r:id="rId17"/>
        <p:sld r:id="rId16"/>
        <p:sld r:id="rId18"/>
      </p:sldLst>
    </p:custShow>
  </p:custShowLst>
  <p:defaultTextStyle>
    <a:defPPr>
      <a:defRPr lang="en-GB"/>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21305"/>
    <a:srgbClr val="038109"/>
    <a:srgbClr val="36EA61"/>
    <a:srgbClr val="FF3300"/>
    <a:srgbClr val="568109"/>
    <a:srgbClr val="990099"/>
    <a:srgbClr val="000818"/>
    <a:srgbClr val="111503"/>
    <a:srgbClr val="05130F"/>
    <a:srgbClr val="1211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C570C0-ACFE-40F0-B5AF-4BEEAE4CF7E5}" v="1" dt="2025-02-24T13:20:07.8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76" autoAdjust="0"/>
    <p:restoredTop sz="81095" autoAdjust="0"/>
  </p:normalViewPr>
  <p:slideViewPr>
    <p:cSldViewPr>
      <p:cViewPr varScale="1">
        <p:scale>
          <a:sx n="59" d="100"/>
          <a:sy n="59" d="100"/>
        </p:scale>
        <p:origin x="84" y="744"/>
      </p:cViewPr>
      <p:guideLst/>
    </p:cSldViewPr>
  </p:slideViewPr>
  <p:outlineViewPr>
    <p:cViewPr>
      <p:scale>
        <a:sx n="33" d="100"/>
        <a:sy n="33" d="100"/>
      </p:scale>
      <p:origin x="0" y="-10716"/>
    </p:cViewPr>
  </p:outlineViewPr>
  <p:notesTextViewPr>
    <p:cViewPr>
      <p:scale>
        <a:sx n="3" d="2"/>
        <a:sy n="3" d="2"/>
      </p:scale>
      <p:origin x="0" y="0"/>
    </p:cViewPr>
  </p:notesTextViewPr>
  <p:sorterViewPr>
    <p:cViewPr>
      <p:scale>
        <a:sx n="80" d="100"/>
        <a:sy n="80" d="100"/>
      </p:scale>
      <p:origin x="0" y="0"/>
    </p:cViewPr>
  </p:sorterViewPr>
  <p:notesViewPr>
    <p:cSldViewPr>
      <p:cViewPr varScale="1">
        <p:scale>
          <a:sx n="109" d="100"/>
          <a:sy n="109" d="100"/>
        </p:scale>
        <p:origin x="40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71888B0-1B5D-4EE6-8FFB-B69E46B7C78D}"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GB"/>
        </a:p>
      </dgm:t>
    </dgm:pt>
    <dgm:pt modelId="{403ED6F4-0C07-42A5-B3C3-EB74F2F2830A}">
      <dgm:prSet custT="1"/>
      <dgm:spPr>
        <a:noFill/>
        <a:ln>
          <a:solidFill>
            <a:srgbClr val="5EB2A1"/>
          </a:solidFill>
        </a:ln>
      </dgm:spPr>
      <dgm:t>
        <a:bodyPr/>
        <a:lstStyle/>
        <a:p>
          <a:pPr algn="ctr" rtl="0"/>
          <a:endParaRPr lang="en-GB" sz="3200" dirty="0">
            <a:solidFill>
              <a:schemeClr val="tx1"/>
            </a:solidFill>
          </a:endParaRPr>
        </a:p>
      </dgm:t>
    </dgm:pt>
    <dgm:pt modelId="{41C030A7-80BB-4E5B-94C6-62A64238DEE0}" type="parTrans" cxnId="{A540F66F-05C6-4A6C-B1A8-D90C6BC9E22D}">
      <dgm:prSet/>
      <dgm:spPr/>
      <dgm:t>
        <a:bodyPr/>
        <a:lstStyle/>
        <a:p>
          <a:endParaRPr lang="en-GB"/>
        </a:p>
      </dgm:t>
    </dgm:pt>
    <dgm:pt modelId="{F3DBA4CF-A41D-47F4-8183-483449EF296E}" type="sibTrans" cxnId="{A540F66F-05C6-4A6C-B1A8-D90C6BC9E22D}">
      <dgm:prSet/>
      <dgm:spPr/>
      <dgm:t>
        <a:bodyPr/>
        <a:lstStyle/>
        <a:p>
          <a:endParaRPr lang="en-GB"/>
        </a:p>
      </dgm:t>
    </dgm:pt>
    <dgm:pt modelId="{981EF096-9265-4F3E-841C-4E216D589D13}" type="pres">
      <dgm:prSet presAssocID="{771888B0-1B5D-4EE6-8FFB-B69E46B7C78D}" presName="linear" presStyleCnt="0">
        <dgm:presLayoutVars>
          <dgm:animLvl val="lvl"/>
          <dgm:resizeHandles val="exact"/>
        </dgm:presLayoutVars>
      </dgm:prSet>
      <dgm:spPr/>
    </dgm:pt>
    <dgm:pt modelId="{E727910A-8E83-4294-A460-140C95F00FA2}" type="pres">
      <dgm:prSet presAssocID="{403ED6F4-0C07-42A5-B3C3-EB74F2F2830A}" presName="parentText" presStyleLbl="node1" presStyleIdx="0" presStyleCnt="1">
        <dgm:presLayoutVars>
          <dgm:chMax val="0"/>
          <dgm:bulletEnabled val="1"/>
        </dgm:presLayoutVars>
      </dgm:prSet>
      <dgm:spPr/>
    </dgm:pt>
  </dgm:ptLst>
  <dgm:cxnLst>
    <dgm:cxn modelId="{A540F66F-05C6-4A6C-B1A8-D90C6BC9E22D}" srcId="{771888B0-1B5D-4EE6-8FFB-B69E46B7C78D}" destId="{403ED6F4-0C07-42A5-B3C3-EB74F2F2830A}" srcOrd="0" destOrd="0" parTransId="{41C030A7-80BB-4E5B-94C6-62A64238DEE0}" sibTransId="{F3DBA4CF-A41D-47F4-8183-483449EF296E}"/>
    <dgm:cxn modelId="{E9684686-741B-4E01-9374-31A8D4035351}" type="presOf" srcId="{403ED6F4-0C07-42A5-B3C3-EB74F2F2830A}" destId="{E727910A-8E83-4294-A460-140C95F00FA2}" srcOrd="0" destOrd="0" presId="urn:microsoft.com/office/officeart/2005/8/layout/vList2"/>
    <dgm:cxn modelId="{A2828E86-0923-4946-9D2F-380059A49799}" type="presOf" srcId="{771888B0-1B5D-4EE6-8FFB-B69E46B7C78D}" destId="{981EF096-9265-4F3E-841C-4E216D589D13}" srcOrd="0" destOrd="0" presId="urn:microsoft.com/office/officeart/2005/8/layout/vList2"/>
    <dgm:cxn modelId="{B78219E9-3106-47E7-8E33-FD2152C5A700}" type="presParOf" srcId="{981EF096-9265-4F3E-841C-4E216D589D13}" destId="{E727910A-8E83-4294-A460-140C95F00F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7910A-8E83-4294-A460-140C95F00FA2}">
      <dsp:nvSpPr>
        <dsp:cNvPr id="0" name=""/>
        <dsp:cNvSpPr/>
      </dsp:nvSpPr>
      <dsp:spPr>
        <a:xfrm>
          <a:off x="0" y="7244"/>
          <a:ext cx="10944000" cy="786240"/>
        </a:xfrm>
        <a:prstGeom prst="roundRect">
          <a:avLst/>
        </a:prstGeom>
        <a:noFill/>
        <a:ln w="12700" cap="flat" cmpd="sng" algn="ctr">
          <a:solidFill>
            <a:srgbClr val="5EB2A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GB" sz="3200" kern="1200" dirty="0">
            <a:solidFill>
              <a:schemeClr val="tx1"/>
            </a:solidFill>
          </a:endParaRPr>
        </a:p>
      </dsp:txBody>
      <dsp:txXfrm>
        <a:off x="38381" y="45625"/>
        <a:ext cx="10867238" cy="70947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endParaRPr lang="en-GB" dirty="0"/>
          </a:p>
        </p:txBody>
      </p:sp>
      <p:sp>
        <p:nvSpPr>
          <p:cNvPr id="4" name="Footer Placeholder 3"/>
          <p:cNvSpPr>
            <a:spLocks noGrp="1"/>
          </p:cNvSpPr>
          <p:nvPr>
            <p:ph type="ftr" sz="quarter" idx="2"/>
          </p:nvPr>
        </p:nvSpPr>
        <p:spPr>
          <a:xfrm>
            <a:off x="0" y="6456324"/>
            <a:ext cx="4302625" cy="340264"/>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5621696" y="6456324"/>
            <a:ext cx="4302625" cy="340264"/>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42EB879-0C20-485E-BBF7-395FFFAE86C6}"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621696" y="0"/>
            <a:ext cx="4302625" cy="340265"/>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DFC25626-7403-4B8F-A502-63C192DC9C97}" type="datetimeFigureOut">
              <a:rPr lang="en-GB"/>
              <a:pPr>
                <a:defRPr/>
              </a:pPr>
              <a:t>24/02/2025</a:t>
            </a:fld>
            <a:endParaRPr lang="en-GB"/>
          </a:p>
        </p:txBody>
      </p:sp>
      <p:sp>
        <p:nvSpPr>
          <p:cNvPr id="4" name="Slide Image Placeholder 3"/>
          <p:cNvSpPr>
            <a:spLocks noGrp="1" noRot="1" noChangeAspect="1"/>
          </p:cNvSpPr>
          <p:nvPr>
            <p:ph type="sldImg" idx="2"/>
          </p:nvPr>
        </p:nvSpPr>
        <p:spPr>
          <a:xfrm>
            <a:off x="2697163" y="509588"/>
            <a:ext cx="4532312" cy="25495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92201" y="3228705"/>
            <a:ext cx="7942238" cy="3059117"/>
          </a:xfrm>
          <a:prstGeom prst="rect">
            <a:avLst/>
          </a:prstGeom>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6" name="Footer Placeholder 5"/>
          <p:cNvSpPr>
            <a:spLocks noGrp="1"/>
          </p:cNvSpPr>
          <p:nvPr>
            <p:ph type="ftr" sz="quarter" idx="4"/>
          </p:nvPr>
        </p:nvSpPr>
        <p:spPr>
          <a:xfrm>
            <a:off x="0" y="6456324"/>
            <a:ext cx="4302625" cy="340264"/>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621696" y="6456324"/>
            <a:ext cx="4302625" cy="340264"/>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989690F-C610-438F-BCC9-9D5597F66493}"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legislation.gov.uk/asp/2020/13/schedule/3"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legislation.gov.uk/asp/2020/13/schedule/4"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2697163" y="509588"/>
            <a:ext cx="4532312"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GB"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82BD8EDA-3F30-4509-A511-287A31BE678F}" type="slidenum">
              <a:rPr lang="en-GB" altLang="en-US"/>
              <a:pPr/>
              <a:t>1</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-Our number 1 priority always</a:t>
            </a:r>
            <a:r>
              <a:rPr lang="en-GB" baseline="0" dirty="0"/>
              <a:t> has been, and always will be Protection</a:t>
            </a:r>
            <a:endParaRPr lang="en-GB" dirty="0"/>
          </a:p>
          <a:p>
            <a:endParaRPr lang="en-GB" dirty="0"/>
          </a:p>
        </p:txBody>
      </p:sp>
      <p:sp>
        <p:nvSpPr>
          <p:cNvPr id="4" name="Slide Number Placeholder 3"/>
          <p:cNvSpPr>
            <a:spLocks noGrp="1"/>
          </p:cNvSpPr>
          <p:nvPr>
            <p:ph type="sldNum" sz="quarter" idx="10"/>
          </p:nvPr>
        </p:nvSpPr>
        <p:spPr/>
        <p:txBody>
          <a:bodyPr/>
          <a:lstStyle/>
          <a:p>
            <a:fld id="{4989690F-C610-438F-BCC9-9D5597F66493}" type="slidenum">
              <a:rPr lang="en-GB" altLang="en-US" smtClean="0"/>
              <a:pPr/>
              <a:t>2</a:t>
            </a:fld>
            <a:endParaRPr lang="en-GB" altLang="en-US"/>
          </a:p>
        </p:txBody>
      </p:sp>
    </p:spTree>
    <p:extLst>
      <p:ext uri="{BB962C8B-B14F-4D97-AF65-F5344CB8AC3E}">
        <p14:creationId xmlns:p14="http://schemas.microsoft.com/office/powerpoint/2010/main" val="498022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-Huge support for</a:t>
            </a:r>
            <a:r>
              <a:rPr lang="en-GB" baseline="0" dirty="0"/>
              <a:t> this </a:t>
            </a:r>
            <a:r>
              <a:rPr lang="en-GB" dirty="0"/>
              <a:t>in Consultation</a:t>
            </a:r>
            <a:endParaRPr lang="en-GB" baseline="0" dirty="0"/>
          </a:p>
          <a:p>
            <a:r>
              <a:rPr lang="en-GB" baseline="0" dirty="0"/>
              <a:t>-Original Bill first drafted in 2004, huge changes in society and technology since then</a:t>
            </a:r>
          </a:p>
          <a:p>
            <a:r>
              <a:rPr lang="en-GB" dirty="0"/>
              <a:t>-Most folk we encounter assume scheme</a:t>
            </a:r>
            <a:r>
              <a:rPr lang="en-GB" baseline="0" dirty="0"/>
              <a:t> is already mandatory</a:t>
            </a:r>
            <a:endParaRPr lang="en-GB" dirty="0"/>
          </a:p>
          <a:p>
            <a:r>
              <a:rPr lang="en-GB" dirty="0"/>
              <a:t>-E.G. Personal Employers</a:t>
            </a:r>
            <a:r>
              <a:rPr lang="en-GB" baseline="0" dirty="0"/>
              <a:t> / Sports Coaches (lot of media and political interest in this one)</a:t>
            </a:r>
          </a:p>
        </p:txBody>
      </p:sp>
      <p:sp>
        <p:nvSpPr>
          <p:cNvPr id="4" name="Slide Number Placeholder 3"/>
          <p:cNvSpPr>
            <a:spLocks noGrp="1"/>
          </p:cNvSpPr>
          <p:nvPr>
            <p:ph type="sldNum" sz="quarter" idx="10"/>
          </p:nvPr>
        </p:nvSpPr>
        <p:spPr/>
        <p:txBody>
          <a:bodyPr/>
          <a:lstStyle/>
          <a:p>
            <a:fld id="{4989690F-C610-438F-BCC9-9D5597F66493}" type="slidenum">
              <a:rPr lang="en-GB" altLang="en-US" smtClean="0"/>
              <a:pPr/>
              <a:t>3</a:t>
            </a:fld>
            <a:endParaRPr lang="en-GB" altLang="en-US"/>
          </a:p>
        </p:txBody>
      </p:sp>
    </p:spTree>
    <p:extLst>
      <p:ext uri="{BB962C8B-B14F-4D97-AF65-F5344CB8AC3E}">
        <p14:creationId xmlns:p14="http://schemas.microsoft.com/office/powerpoint/2010/main" val="2270212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44546A"/>
                </a:solidFill>
                <a:effectLst/>
                <a:latin typeface="Arial" panose="020B0604020202020204" pitchFamily="34" charset="0"/>
                <a:ea typeface="Calibri" panose="020F0502020204030204" pitchFamily="34" charset="0"/>
                <a:hlinkClick r:id="rId3"/>
              </a:rPr>
              <a:t>https://www.legislation.gov.uk/asp/2020/13/schedule/3</a:t>
            </a:r>
            <a:r>
              <a:rPr lang="en-GB" sz="1800" dirty="0">
                <a:solidFill>
                  <a:srgbClr val="44546A"/>
                </a:solidFill>
                <a:effectLst/>
                <a:latin typeface="Arial" panose="020B0604020202020204" pitchFamily="34" charset="0"/>
                <a:ea typeface="Calibri" panose="020F0502020204030204" pitchFamily="34" charset="0"/>
              </a:rPr>
              <a:t>  - regulated roles with children</a:t>
            </a:r>
            <a:endParaRPr lang="en-GB" sz="1800" dirty="0">
              <a:effectLst/>
              <a:latin typeface="Calibri" panose="020F0502020204030204" pitchFamily="34" charset="0"/>
              <a:ea typeface="Calibri" panose="020F0502020204030204" pitchFamily="34" charset="0"/>
            </a:endParaRPr>
          </a:p>
          <a:p>
            <a:r>
              <a:rPr lang="en-GB" sz="1800" dirty="0">
                <a:solidFill>
                  <a:srgbClr val="44546A"/>
                </a:solidFill>
                <a:effectLst/>
                <a:latin typeface="Arial" panose="020B060402020202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r>
              <a:rPr lang="en-GB" sz="1800" u="sng" dirty="0">
                <a:solidFill>
                  <a:srgbClr val="44546A"/>
                </a:solidFill>
                <a:effectLst/>
                <a:latin typeface="Arial" panose="020B0604020202020204" pitchFamily="34" charset="0"/>
                <a:ea typeface="Calibri" panose="020F0502020204030204" pitchFamily="34" charset="0"/>
                <a:hlinkClick r:id="rId4"/>
              </a:rPr>
              <a:t>https://www.legislation.gov.uk/asp/2020/13/schedule/4</a:t>
            </a:r>
            <a:r>
              <a:rPr lang="en-GB" sz="1800" dirty="0">
                <a:solidFill>
                  <a:srgbClr val="44546A"/>
                </a:solidFill>
                <a:effectLst/>
                <a:latin typeface="Arial" panose="020B0604020202020204" pitchFamily="34" charset="0"/>
                <a:ea typeface="Calibri" panose="020F0502020204030204" pitchFamily="34" charset="0"/>
              </a:rPr>
              <a:t> - regulated roles with adults</a:t>
            </a:r>
            <a:endParaRPr lang="en-GB" sz="1800" dirty="0">
              <a:effectLst/>
              <a:latin typeface="Calibri" panose="020F0502020204030204" pitchFamily="34" charset="0"/>
              <a:ea typeface="Calibri" panose="020F0502020204030204" pitchFamily="34" charset="0"/>
            </a:endParaRPr>
          </a:p>
          <a:p>
            <a:endParaRPr lang="en-GB" baseline="0" dirty="0"/>
          </a:p>
          <a:p>
            <a:endParaRPr lang="en-GB" baseline="0" dirty="0"/>
          </a:p>
          <a:p>
            <a:r>
              <a:rPr lang="en-GB" baseline="0" dirty="0"/>
              <a:t>-Operational Simplification for employers &amp; users – describe a role and DS will guide you to the appropriate level of disclosure product</a:t>
            </a:r>
          </a:p>
          <a:p>
            <a:r>
              <a:rPr lang="en-GB" baseline="0" dirty="0"/>
              <a:t>-Mention of characteristics for new roles/edge cases. </a:t>
            </a:r>
          </a:p>
          <a:p>
            <a:r>
              <a:rPr lang="en-GB" baseline="0" dirty="0"/>
              <a:t>-Example: </a:t>
            </a:r>
            <a:r>
              <a:rPr lang="en-GB" b="1" baseline="0" dirty="0"/>
              <a:t>Football Scout </a:t>
            </a:r>
            <a:r>
              <a:rPr lang="en-GB" baseline="0" dirty="0"/>
              <a:t>(</a:t>
            </a:r>
            <a:r>
              <a:rPr lang="en-GB" i="1" baseline="0" dirty="0"/>
              <a:t>power &amp; influence</a:t>
            </a:r>
            <a:r>
              <a:rPr lang="en-GB" baseline="0" dirty="0"/>
              <a:t>)</a:t>
            </a:r>
          </a:p>
          <a:p>
            <a:r>
              <a:rPr lang="en-GB" baseline="0" dirty="0"/>
              <a:t>-Not massive change to existing rules for adults (18+)</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4989690F-C610-438F-BCC9-9D5597F66493}" type="slidenum">
              <a:rPr lang="en-GB" altLang="en-US" smtClean="0"/>
              <a:pPr/>
              <a:t>4</a:t>
            </a:fld>
            <a:endParaRPr lang="en-GB" altLang="en-US"/>
          </a:p>
        </p:txBody>
      </p:sp>
    </p:spTree>
    <p:extLst>
      <p:ext uri="{BB962C8B-B14F-4D97-AF65-F5344CB8AC3E}">
        <p14:creationId xmlns:p14="http://schemas.microsoft.com/office/powerpoint/2010/main" val="1800965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4989690F-C610-438F-BCC9-9D5597F66493}" type="slidenum">
              <a:rPr lang="en-GB" altLang="en-US" smtClean="0"/>
              <a:pPr/>
              <a:t>5</a:t>
            </a:fld>
            <a:endParaRPr lang="en-GB" altLang="en-US"/>
          </a:p>
        </p:txBody>
      </p:sp>
    </p:spTree>
    <p:extLst>
      <p:ext uri="{BB962C8B-B14F-4D97-AF65-F5344CB8AC3E}">
        <p14:creationId xmlns:p14="http://schemas.microsoft.com/office/powerpoint/2010/main" val="2028948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-The number of PVG Scheme members, in its present format with indefinite membership, will increase and become increasingly expensive for little safeguarding return</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-We are committed to working closely with stakeholders to ensure transition happens smoothly, which will include taking account of the timescales for completion of the change.</a:t>
            </a:r>
          </a:p>
          <a:p>
            <a:r>
              <a:rPr lang="en-GB" dirty="0"/>
              <a:t>-Some PVG joiners never start regulated work</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a:t>
            </a:r>
            <a:r>
              <a:rPr lang="en-GB" sz="1200" dirty="0"/>
              <a:t>Would ensure the scheme is proportionate and does not continue to monitor people who do not need to be in the PVG Scheme.</a:t>
            </a:r>
            <a:endParaRPr lang="en-GB" baseline="0" dirty="0"/>
          </a:p>
          <a:p>
            <a:r>
              <a:rPr lang="en-GB" baseline="0" dirty="0"/>
              <a:t>-Examples of key stats for </a:t>
            </a:r>
            <a:r>
              <a:rPr lang="en-GB" b="1" baseline="0" dirty="0"/>
              <a:t>inactive/inappropriate SM’s – we estimate approx. 300,000 just now </a:t>
            </a:r>
          </a:p>
          <a:p>
            <a:r>
              <a:rPr lang="en-GB" b="0" baseline="0" dirty="0"/>
              <a:t>-Example: </a:t>
            </a:r>
            <a:r>
              <a:rPr lang="en-GB" b="1" baseline="0" dirty="0"/>
              <a:t>Bank Nurse</a:t>
            </a:r>
            <a:endParaRPr lang="en-GB" b="1" dirty="0"/>
          </a:p>
        </p:txBody>
      </p:sp>
      <p:sp>
        <p:nvSpPr>
          <p:cNvPr id="4" name="Slide Number Placeholder 3"/>
          <p:cNvSpPr>
            <a:spLocks noGrp="1"/>
          </p:cNvSpPr>
          <p:nvPr>
            <p:ph type="sldNum" sz="quarter" idx="10"/>
          </p:nvPr>
        </p:nvSpPr>
        <p:spPr/>
        <p:txBody>
          <a:bodyPr/>
          <a:lstStyle/>
          <a:p>
            <a:fld id="{4989690F-C610-438F-BCC9-9D5597F66493}" type="slidenum">
              <a:rPr lang="en-GB" altLang="en-US" smtClean="0"/>
              <a:pPr/>
              <a:t>7</a:t>
            </a:fld>
            <a:endParaRPr lang="en-GB" altLang="en-US"/>
          </a:p>
        </p:txBody>
      </p:sp>
    </p:spTree>
    <p:extLst>
      <p:ext uri="{BB962C8B-B14F-4D97-AF65-F5344CB8AC3E}">
        <p14:creationId xmlns:p14="http://schemas.microsoft.com/office/powerpoint/2010/main" val="2987070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solidFill>
                  <a:srgbClr val="000818"/>
                </a:solidFill>
              </a:rPr>
              <a:t>There should be a minimum age of </a:t>
            </a:r>
            <a:r>
              <a:rPr lang="en-GB" sz="1200" b="1" dirty="0">
                <a:solidFill>
                  <a:srgbClr val="5EB2A1"/>
                </a:solidFill>
              </a:rPr>
              <a:t>16 years</a:t>
            </a:r>
            <a:r>
              <a:rPr lang="en-GB" sz="1200" dirty="0"/>
              <a:t> </a:t>
            </a:r>
            <a:r>
              <a:rPr lang="en-GB" sz="1200" dirty="0">
                <a:solidFill>
                  <a:srgbClr val="000818"/>
                </a:solidFill>
              </a:rPr>
              <a:t>on obtaining a criminal record check.</a:t>
            </a:r>
          </a:p>
          <a:p>
            <a:r>
              <a:rPr lang="en-GB" sz="1200" dirty="0">
                <a:solidFill>
                  <a:srgbClr val="000818"/>
                </a:solidFill>
              </a:rPr>
              <a:t>Exceptions made to avoid preventing individuals under 16 years of age from applying for work or college places which require a disclosure on anticipation of them turning 16.</a:t>
            </a:r>
          </a:p>
          <a:p>
            <a:r>
              <a:rPr lang="en-GB" sz="1200" dirty="0">
                <a:solidFill>
                  <a:srgbClr val="000818"/>
                </a:solidFill>
              </a:rPr>
              <a:t>No circumstances in which an individual under the age of 16 can apply to join the PVG Scheme.</a:t>
            </a:r>
          </a:p>
          <a:p>
            <a:endParaRPr lang="en-GB" sz="1200" dirty="0">
              <a:solidFill>
                <a:srgbClr val="000818"/>
              </a:solidFill>
            </a:endParaRPr>
          </a:p>
          <a:p>
            <a:r>
              <a:rPr lang="en-GB" sz="1200" dirty="0">
                <a:solidFill>
                  <a:srgbClr val="000818"/>
                </a:solidFill>
              </a:rPr>
              <a:t>12-17</a:t>
            </a:r>
          </a:p>
          <a:p>
            <a:r>
              <a:rPr lang="en-GB" sz="1200" dirty="0">
                <a:solidFill>
                  <a:srgbClr val="000818"/>
                </a:solidFill>
              </a:rPr>
              <a:t>No possibility of automatically disclosing convictions accrued under the upper age limit on any type of disclosure</a:t>
            </a:r>
          </a:p>
          <a:p>
            <a:r>
              <a:rPr lang="en-GB" sz="1200" dirty="0">
                <a:solidFill>
                  <a:srgbClr val="000818"/>
                </a:solidFill>
              </a:rPr>
              <a:t>Disclosure Scotland would assess whether to disclose information about the conviction. </a:t>
            </a:r>
          </a:p>
          <a:p>
            <a:r>
              <a:rPr lang="en-GB" sz="1200" dirty="0">
                <a:solidFill>
                  <a:srgbClr val="000818"/>
                </a:solidFill>
              </a:rPr>
              <a:t>Applicant would have chance to make representations to independent reviewer (if DS intend to disclose) to show that conviction is not relevant for the purpose of their disclosure (before shared with third party)</a:t>
            </a:r>
          </a:p>
          <a:p>
            <a:r>
              <a:rPr lang="en-GB" sz="1200" dirty="0">
                <a:solidFill>
                  <a:srgbClr val="000818"/>
                </a:solidFill>
              </a:rPr>
              <a:t>Strikes a balance between system protecting people’s rights but allows for disclosure of convictions that are relevant.  </a:t>
            </a:r>
          </a:p>
          <a:p>
            <a:endParaRPr lang="en-GB" sz="1200" dirty="0">
              <a:solidFill>
                <a:srgbClr val="000818"/>
              </a:solidFill>
            </a:endParaRPr>
          </a:p>
          <a:p>
            <a:endParaRPr lang="en-GB" dirty="0"/>
          </a:p>
        </p:txBody>
      </p:sp>
      <p:sp>
        <p:nvSpPr>
          <p:cNvPr id="4" name="Slide Number Placeholder 3"/>
          <p:cNvSpPr>
            <a:spLocks noGrp="1"/>
          </p:cNvSpPr>
          <p:nvPr>
            <p:ph type="sldNum" sz="quarter" idx="10"/>
          </p:nvPr>
        </p:nvSpPr>
        <p:spPr/>
        <p:txBody>
          <a:bodyPr/>
          <a:lstStyle/>
          <a:p>
            <a:fld id="{4989690F-C610-438F-BCC9-9D5597F66493}" type="slidenum">
              <a:rPr lang="en-GB" altLang="en-US" smtClean="0"/>
              <a:pPr/>
              <a:t>8</a:t>
            </a:fld>
            <a:endParaRPr lang="en-GB" altLang="en-US"/>
          </a:p>
        </p:txBody>
      </p:sp>
    </p:spTree>
    <p:extLst>
      <p:ext uri="{BB962C8B-B14F-4D97-AF65-F5344CB8AC3E}">
        <p14:creationId xmlns:p14="http://schemas.microsoft.com/office/powerpoint/2010/main" val="301676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Referrals – ability of local authority and joint integration boards to make referrals to PVG will be implemented from September 30</a:t>
            </a:r>
            <a:r>
              <a:rPr lang="en-GB" baseline="30000" dirty="0"/>
              <a:t>th</a:t>
            </a:r>
            <a:r>
              <a:rPr lang="en-GB" dirty="0"/>
              <a:t> 2024.</a:t>
            </a: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989690F-C610-438F-BCC9-9D5597F66493}" type="slidenum">
              <a:rPr kumimoji="0" lang="en-GB"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470601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89690F-C610-438F-BCC9-9D5597F66493}" type="slidenum">
              <a:rPr lang="en-GB" altLang="en-US" smtClean="0"/>
              <a:pPr/>
              <a:t>12</a:t>
            </a:fld>
            <a:endParaRPr lang="en-GB" altLang="en-US"/>
          </a:p>
        </p:txBody>
      </p:sp>
    </p:spTree>
    <p:extLst>
      <p:ext uri="{BB962C8B-B14F-4D97-AF65-F5344CB8AC3E}">
        <p14:creationId xmlns:p14="http://schemas.microsoft.com/office/powerpoint/2010/main" val="1309899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Master" Target="../slideMasters/slideMaster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Master" Target="../slideMasters/slideMaster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Layouts/_rels/slideLayout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Master" Target="../slideMasters/slideMaster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Layouts/_rels/slideLayout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Master" Target="../slideMasters/slideMaster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Master" Target="../slideMasters/slideMaster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Master" Target="../slideMasters/slideMaster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Layouts/_rels/slideLayout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Master" Target="../slideMasters/slideMaster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Layouts/_rels/slideLayout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Master" Target="../slideMasters/slideMaster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lvl1pPr>
          </a:lstStyle>
          <a:p>
            <a:r>
              <a:rPr lang="en-US" dirty="0"/>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rgbClr val="5EB2A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5" name="Rectangle 4"/>
          <p:cNvSpPr/>
          <p:nvPr userDrawn="1"/>
        </p:nvSpPr>
        <p:spPr>
          <a:xfrm>
            <a:off x="4367808" y="6237312"/>
            <a:ext cx="3384376" cy="4320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82016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lvl1pPr>
          </a:lstStyle>
          <a:p>
            <a:r>
              <a:rPr lang="en-US" dirty="0"/>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rgbClr val="5EB2A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5" name="Rectangle 4"/>
          <p:cNvSpPr/>
          <p:nvPr userDrawn="1"/>
        </p:nvSpPr>
        <p:spPr>
          <a:xfrm>
            <a:off x="4367808" y="6237312"/>
            <a:ext cx="3384376" cy="4320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66399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5" name="Slide Number Placeholder 5"/>
          <p:cNvSpPr txBox="1">
            <a:spLocks/>
          </p:cNvSpPr>
          <p:nvPr/>
        </p:nvSpPr>
        <p:spPr>
          <a:xfrm>
            <a:off x="8784167"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b="1" dirty="0">
              <a:solidFill>
                <a:srgbClr val="FF0000"/>
              </a:solidFill>
            </a:endParaRPr>
          </a:p>
        </p:txBody>
      </p:sp>
      <p:graphicFrame>
        <p:nvGraphicFramePr>
          <p:cNvPr id="8" name="Diagram 7"/>
          <p:cNvGraphicFramePr/>
          <p:nvPr/>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idx="1"/>
          </p:nvPr>
        </p:nvSpPr>
        <p:spPr>
          <a:xfrm>
            <a:off x="624000" y="1124744"/>
            <a:ext cx="10944000" cy="492325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itle Placeholder 1"/>
          <p:cNvSpPr>
            <a:spLocks noGrp="1"/>
          </p:cNvSpPr>
          <p:nvPr>
            <p:ph type="title"/>
          </p:nvPr>
        </p:nvSpPr>
        <p:spPr>
          <a:xfrm>
            <a:off x="624000" y="180000"/>
            <a:ext cx="10944000" cy="720000"/>
          </a:xfrm>
          <a:prstGeom prst="rect">
            <a:avLst/>
          </a:prstGeom>
        </p:spPr>
        <p:txBody>
          <a:bodyPr rtlCol="0">
            <a:noAutofit/>
          </a:bodyPr>
          <a:lstStyle>
            <a:lvl1pPr>
              <a:defRPr sz="4400" b="1"/>
            </a:lvl1pPr>
          </a:lstStyle>
          <a:p>
            <a:r>
              <a:rPr lang="en-US" dirty="0"/>
              <a:t>Click to edit Master title style</a:t>
            </a:r>
            <a:endParaRPr lang="en-GB" dirty="0"/>
          </a:p>
        </p:txBody>
      </p:sp>
    </p:spTree>
    <p:extLst>
      <p:ext uri="{BB962C8B-B14F-4D97-AF65-F5344CB8AC3E}">
        <p14:creationId xmlns:p14="http://schemas.microsoft.com/office/powerpoint/2010/main" val="14718696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lide Number Placeholder 5"/>
          <p:cNvSpPr txBox="1">
            <a:spLocks/>
          </p:cNvSpPr>
          <p:nvPr/>
        </p:nvSpPr>
        <p:spPr>
          <a:xfrm>
            <a:off x="8784167"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b="1" dirty="0">
              <a:solidFill>
                <a:srgbClr val="FF0000"/>
              </a:solidFill>
            </a:endParaRPr>
          </a:p>
        </p:txBody>
      </p:sp>
      <p:sp>
        <p:nvSpPr>
          <p:cNvPr id="5" name="Slide Number Placeholder 5"/>
          <p:cNvSpPr txBox="1">
            <a:spLocks/>
          </p:cNvSpPr>
          <p:nvPr/>
        </p:nvSpPr>
        <p:spPr>
          <a:xfrm>
            <a:off x="4944534"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dirty="0">
              <a:solidFill>
                <a:schemeClr val="tx1"/>
              </a:solidFill>
            </a:endParaRPr>
          </a:p>
        </p:txBody>
      </p:sp>
      <p:sp>
        <p:nvSpPr>
          <p:cNvPr id="2" name="Title 1"/>
          <p:cNvSpPr>
            <a:spLocks noGrp="1"/>
          </p:cNvSpPr>
          <p:nvPr>
            <p:ph type="title"/>
          </p:nvPr>
        </p:nvSpPr>
        <p:spPr>
          <a:xfrm>
            <a:off x="963084" y="4406901"/>
            <a:ext cx="10363200" cy="1362075"/>
          </a:xfrm>
        </p:spPr>
        <p:txBody>
          <a:bodyPr anchor="t"/>
          <a:lstStyle>
            <a:lvl1pPr algn="ctr">
              <a:defRPr sz="4000" b="1" cap="all"/>
            </a:lvl1pPr>
          </a:lstStyle>
          <a:p>
            <a:r>
              <a:rPr lang="en-US"/>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6717960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5"/>
          <p:cNvSpPr txBox="1">
            <a:spLocks/>
          </p:cNvSpPr>
          <p:nvPr/>
        </p:nvSpPr>
        <p:spPr>
          <a:xfrm>
            <a:off x="4944534"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dirty="0">
              <a:solidFill>
                <a:schemeClr val="tx1"/>
              </a:solidFill>
            </a:endParaRPr>
          </a:p>
        </p:txBody>
      </p:sp>
      <p:sp>
        <p:nvSpPr>
          <p:cNvPr id="3" name="Content Placeholder 2"/>
          <p:cNvSpPr>
            <a:spLocks noGrp="1"/>
          </p:cNvSpPr>
          <p:nvPr>
            <p:ph sz="half" idx="1"/>
          </p:nvPr>
        </p:nvSpPr>
        <p:spPr>
          <a:xfrm>
            <a:off x="609600" y="1124744"/>
            <a:ext cx="5384800" cy="4896544"/>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124744"/>
            <a:ext cx="5384800" cy="4896544"/>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aphicFrame>
        <p:nvGraphicFramePr>
          <p:cNvPr id="9" name="Diagram 8"/>
          <p:cNvGraphicFramePr/>
          <p:nvPr userDrawn="1"/>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itle Placeholder 1"/>
          <p:cNvSpPr>
            <a:spLocks noGrp="1"/>
          </p:cNvSpPr>
          <p:nvPr>
            <p:ph type="title"/>
          </p:nvPr>
        </p:nvSpPr>
        <p:spPr>
          <a:xfrm>
            <a:off x="624000" y="180000"/>
            <a:ext cx="10944000" cy="720000"/>
          </a:xfrm>
          <a:prstGeom prst="rect">
            <a:avLst/>
          </a:prstGeom>
        </p:spPr>
        <p:txBody>
          <a:bodyPr rtlCol="0">
            <a:noAutofit/>
          </a:bodyPr>
          <a:lstStyle>
            <a:lvl1pPr>
              <a:defRPr sz="4400" b="1"/>
            </a:lvl1pPr>
          </a:lstStyle>
          <a:p>
            <a:r>
              <a:rPr lang="en-US" dirty="0"/>
              <a:t>Click to edit Master title style</a:t>
            </a:r>
            <a:endParaRPr lang="en-GB" dirty="0"/>
          </a:p>
        </p:txBody>
      </p:sp>
    </p:spTree>
    <p:extLst>
      <p:ext uri="{BB962C8B-B14F-4D97-AF65-F5344CB8AC3E}">
        <p14:creationId xmlns:p14="http://schemas.microsoft.com/office/powerpoint/2010/main" val="29823841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Slide Number Placeholder 5"/>
          <p:cNvSpPr txBox="1">
            <a:spLocks/>
          </p:cNvSpPr>
          <p:nvPr/>
        </p:nvSpPr>
        <p:spPr>
          <a:xfrm>
            <a:off x="8784167"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b="1" dirty="0">
              <a:solidFill>
                <a:srgbClr val="FF0000"/>
              </a:solidFill>
            </a:endParaRPr>
          </a:p>
        </p:txBody>
      </p:sp>
      <p:sp>
        <p:nvSpPr>
          <p:cNvPr id="8" name="Slide Number Placeholder 5"/>
          <p:cNvSpPr txBox="1">
            <a:spLocks/>
          </p:cNvSpPr>
          <p:nvPr/>
        </p:nvSpPr>
        <p:spPr>
          <a:xfrm>
            <a:off x="4944534"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dirty="0">
              <a:solidFill>
                <a:schemeClr val="tx1"/>
              </a:solidFill>
            </a:endParaRPr>
          </a:p>
        </p:txBody>
      </p:sp>
      <p:grpSp>
        <p:nvGrpSpPr>
          <p:cNvPr id="13" name="Group 11"/>
          <p:cNvGrpSpPr>
            <a:grpSpLocks/>
          </p:cNvGrpSpPr>
          <p:nvPr/>
        </p:nvGrpSpPr>
        <p:grpSpPr bwMode="auto">
          <a:xfrm>
            <a:off x="624000" y="1149428"/>
            <a:ext cx="5376333" cy="641350"/>
            <a:chOff x="0" y="1487"/>
            <a:chExt cx="8229600" cy="861120"/>
          </a:xfrm>
        </p:grpSpPr>
        <p:sp>
          <p:nvSpPr>
            <p:cNvPr id="14" name="Rounded Rectangle 13"/>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15"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2800" b="1" dirty="0">
                <a:solidFill>
                  <a:schemeClr val="tx1"/>
                </a:solidFill>
              </a:endParaRPr>
            </a:p>
          </p:txBody>
        </p:sp>
      </p:grpSp>
      <p:grpSp>
        <p:nvGrpSpPr>
          <p:cNvPr id="16" name="Group 15"/>
          <p:cNvGrpSpPr>
            <a:grpSpLocks/>
          </p:cNvGrpSpPr>
          <p:nvPr/>
        </p:nvGrpSpPr>
        <p:grpSpPr bwMode="auto">
          <a:xfrm>
            <a:off x="6191667" y="1149428"/>
            <a:ext cx="5376333" cy="641350"/>
            <a:chOff x="0" y="1487"/>
            <a:chExt cx="8229600" cy="861120"/>
          </a:xfrm>
        </p:grpSpPr>
        <p:sp>
          <p:nvSpPr>
            <p:cNvPr id="17" name="Rounded Rectangle 16"/>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18"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3200" b="1" dirty="0">
                <a:solidFill>
                  <a:schemeClr val="tx1"/>
                </a:solidFill>
              </a:endParaRPr>
            </a:p>
          </p:txBody>
        </p:sp>
      </p:grpSp>
      <p:sp>
        <p:nvSpPr>
          <p:cNvPr id="4" name="Content Placeholder 3"/>
          <p:cNvSpPr>
            <a:spLocks noGrp="1"/>
          </p:cNvSpPr>
          <p:nvPr>
            <p:ph sz="half" idx="2"/>
          </p:nvPr>
        </p:nvSpPr>
        <p:spPr>
          <a:xfrm>
            <a:off x="624000" y="1939816"/>
            <a:ext cx="5376000" cy="408147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Content Placeholder 5"/>
          <p:cNvSpPr>
            <a:spLocks noGrp="1"/>
          </p:cNvSpPr>
          <p:nvPr>
            <p:ph sz="quarter" idx="4"/>
          </p:nvPr>
        </p:nvSpPr>
        <p:spPr>
          <a:xfrm>
            <a:off x="6192000" y="1939817"/>
            <a:ext cx="5376000" cy="40814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Rectangle 1"/>
          <p:cNvSpPr/>
          <p:nvPr/>
        </p:nvSpPr>
        <p:spPr>
          <a:xfrm>
            <a:off x="623999" y="1239270"/>
            <a:ext cx="5348817" cy="461665"/>
          </a:xfrm>
          <a:prstGeom prst="rect">
            <a:avLst/>
          </a:prstGeom>
        </p:spPr>
        <p:txBody>
          <a:bodyPr wrap="square">
            <a:spAutoFit/>
          </a:bodyPr>
          <a:lstStyle/>
          <a:p>
            <a:pPr algn="ctr"/>
            <a:r>
              <a:rPr lang="en-US" sz="2400" dirty="0"/>
              <a:t>Click to edit Master title style</a:t>
            </a:r>
            <a:endParaRPr lang="en-GB" sz="2400" dirty="0"/>
          </a:p>
        </p:txBody>
      </p:sp>
      <p:sp>
        <p:nvSpPr>
          <p:cNvPr id="21" name="Rectangle 20"/>
          <p:cNvSpPr/>
          <p:nvPr/>
        </p:nvSpPr>
        <p:spPr>
          <a:xfrm>
            <a:off x="6205424" y="1239269"/>
            <a:ext cx="5348817" cy="461665"/>
          </a:xfrm>
          <a:prstGeom prst="rect">
            <a:avLst/>
          </a:prstGeom>
        </p:spPr>
        <p:txBody>
          <a:bodyPr wrap="square">
            <a:spAutoFit/>
          </a:bodyPr>
          <a:lstStyle/>
          <a:p>
            <a:pPr algn="ctr"/>
            <a:r>
              <a:rPr lang="en-US" sz="2400" dirty="0"/>
              <a:t>Click to edit Master title style</a:t>
            </a:r>
            <a:endParaRPr lang="en-GB" sz="2400" dirty="0"/>
          </a:p>
        </p:txBody>
      </p:sp>
      <p:sp>
        <p:nvSpPr>
          <p:cNvPr id="23" name="Rectangle 22"/>
          <p:cNvSpPr/>
          <p:nvPr userDrawn="1"/>
        </p:nvSpPr>
        <p:spPr>
          <a:xfrm>
            <a:off x="623999" y="1239270"/>
            <a:ext cx="5348817" cy="461665"/>
          </a:xfrm>
          <a:prstGeom prst="rect">
            <a:avLst/>
          </a:prstGeom>
        </p:spPr>
        <p:txBody>
          <a:bodyPr wrap="square">
            <a:spAutoFit/>
          </a:bodyPr>
          <a:lstStyle/>
          <a:p>
            <a:pPr algn="ctr"/>
            <a:r>
              <a:rPr lang="en-US" sz="2400" dirty="0"/>
              <a:t>Click to edit Master title style</a:t>
            </a:r>
            <a:endParaRPr lang="en-GB" sz="2400" dirty="0"/>
          </a:p>
        </p:txBody>
      </p:sp>
      <p:sp>
        <p:nvSpPr>
          <p:cNvPr id="24" name="Rectangle 23"/>
          <p:cNvSpPr/>
          <p:nvPr userDrawn="1"/>
        </p:nvSpPr>
        <p:spPr>
          <a:xfrm>
            <a:off x="6205424" y="1239269"/>
            <a:ext cx="5348817" cy="461665"/>
          </a:xfrm>
          <a:prstGeom prst="rect">
            <a:avLst/>
          </a:prstGeom>
        </p:spPr>
        <p:txBody>
          <a:bodyPr wrap="square">
            <a:spAutoFit/>
          </a:bodyPr>
          <a:lstStyle/>
          <a:p>
            <a:pPr algn="ctr"/>
            <a:r>
              <a:rPr lang="en-US" sz="2400" dirty="0"/>
              <a:t>Click to edit Master title style</a:t>
            </a:r>
            <a:endParaRPr lang="en-GB" sz="2400" dirty="0"/>
          </a:p>
        </p:txBody>
      </p:sp>
      <p:graphicFrame>
        <p:nvGraphicFramePr>
          <p:cNvPr id="25" name="Diagram 24"/>
          <p:cNvGraphicFramePr/>
          <p:nvPr userDrawn="1"/>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6" name="Title Placeholder 1"/>
          <p:cNvSpPr>
            <a:spLocks noGrp="1"/>
          </p:cNvSpPr>
          <p:nvPr>
            <p:ph type="title"/>
          </p:nvPr>
        </p:nvSpPr>
        <p:spPr>
          <a:xfrm>
            <a:off x="624000" y="180000"/>
            <a:ext cx="10944000" cy="720000"/>
          </a:xfrm>
          <a:prstGeom prst="rect">
            <a:avLst/>
          </a:prstGeom>
        </p:spPr>
        <p:txBody>
          <a:bodyPr rtlCol="0">
            <a:noAutofit/>
          </a:bodyPr>
          <a:lstStyle>
            <a:lvl1pPr>
              <a:defRPr sz="4400" b="1"/>
            </a:lvl1pPr>
          </a:lstStyle>
          <a:p>
            <a:r>
              <a:rPr lang="en-US" dirty="0"/>
              <a:t>Click to edit Master title style</a:t>
            </a:r>
            <a:endParaRPr lang="en-GB" dirty="0"/>
          </a:p>
        </p:txBody>
      </p:sp>
    </p:spTree>
    <p:extLst>
      <p:ext uri="{BB962C8B-B14F-4D97-AF65-F5344CB8AC3E}">
        <p14:creationId xmlns:p14="http://schemas.microsoft.com/office/powerpoint/2010/main" val="229443470"/>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grpSp>
        <p:nvGrpSpPr>
          <p:cNvPr id="13" name="Group 11"/>
          <p:cNvGrpSpPr>
            <a:grpSpLocks/>
          </p:cNvGrpSpPr>
          <p:nvPr/>
        </p:nvGrpSpPr>
        <p:grpSpPr bwMode="auto">
          <a:xfrm>
            <a:off x="624001" y="1149428"/>
            <a:ext cx="3384863" cy="641350"/>
            <a:chOff x="0" y="1487"/>
            <a:chExt cx="8229600" cy="861120"/>
          </a:xfrm>
        </p:grpSpPr>
        <p:sp>
          <p:nvSpPr>
            <p:cNvPr id="14" name="Rounded Rectangle 13"/>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15"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2800" b="1" dirty="0">
                <a:solidFill>
                  <a:schemeClr val="tx1"/>
                </a:solidFill>
              </a:endParaRPr>
            </a:p>
          </p:txBody>
        </p:sp>
      </p:grpSp>
      <p:grpSp>
        <p:nvGrpSpPr>
          <p:cNvPr id="16" name="Group 15"/>
          <p:cNvGrpSpPr>
            <a:grpSpLocks/>
          </p:cNvGrpSpPr>
          <p:nvPr/>
        </p:nvGrpSpPr>
        <p:grpSpPr bwMode="auto">
          <a:xfrm>
            <a:off x="4403569" y="1149428"/>
            <a:ext cx="3384863" cy="641350"/>
            <a:chOff x="0" y="1487"/>
            <a:chExt cx="8229600" cy="861120"/>
          </a:xfrm>
        </p:grpSpPr>
        <p:sp>
          <p:nvSpPr>
            <p:cNvPr id="17" name="Rounded Rectangle 16"/>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18"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3200" b="1" dirty="0">
                <a:solidFill>
                  <a:schemeClr val="tx1"/>
                </a:solidFill>
              </a:endParaRPr>
            </a:p>
          </p:txBody>
        </p:sp>
      </p:grpSp>
      <p:sp>
        <p:nvSpPr>
          <p:cNvPr id="4" name="Content Placeholder 3"/>
          <p:cNvSpPr>
            <a:spLocks noGrp="1"/>
          </p:cNvSpPr>
          <p:nvPr>
            <p:ph sz="half" idx="2"/>
          </p:nvPr>
        </p:nvSpPr>
        <p:spPr>
          <a:xfrm>
            <a:off x="624000" y="1939816"/>
            <a:ext cx="3384653" cy="408147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Content Placeholder 5"/>
          <p:cNvSpPr>
            <a:spLocks noGrp="1"/>
          </p:cNvSpPr>
          <p:nvPr>
            <p:ph sz="quarter" idx="4"/>
          </p:nvPr>
        </p:nvSpPr>
        <p:spPr>
          <a:xfrm>
            <a:off x="4403674" y="1939817"/>
            <a:ext cx="3384653" cy="40814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graphicFrame>
        <p:nvGraphicFramePr>
          <p:cNvPr id="25" name="Diagram 24"/>
          <p:cNvGraphicFramePr/>
          <p:nvPr userDrawn="1"/>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6" name="Title Placeholder 1"/>
          <p:cNvSpPr>
            <a:spLocks noGrp="1"/>
          </p:cNvSpPr>
          <p:nvPr>
            <p:ph type="title"/>
          </p:nvPr>
        </p:nvSpPr>
        <p:spPr>
          <a:xfrm>
            <a:off x="624000" y="180000"/>
            <a:ext cx="10944000" cy="720000"/>
          </a:xfrm>
          <a:prstGeom prst="rect">
            <a:avLst/>
          </a:prstGeom>
        </p:spPr>
        <p:txBody>
          <a:bodyPr rtlCol="0">
            <a:noAutofit/>
          </a:bodyPr>
          <a:lstStyle>
            <a:lvl1pPr>
              <a:defRPr sz="4400" b="1"/>
            </a:lvl1pPr>
          </a:lstStyle>
          <a:p>
            <a:r>
              <a:rPr lang="en-US" dirty="0"/>
              <a:t>Click to edit Master title style</a:t>
            </a:r>
            <a:endParaRPr lang="en-GB" dirty="0"/>
          </a:p>
        </p:txBody>
      </p:sp>
      <p:grpSp>
        <p:nvGrpSpPr>
          <p:cNvPr id="19" name="Group 18"/>
          <p:cNvGrpSpPr>
            <a:grpSpLocks/>
          </p:cNvGrpSpPr>
          <p:nvPr userDrawn="1"/>
        </p:nvGrpSpPr>
        <p:grpSpPr bwMode="auto">
          <a:xfrm>
            <a:off x="8183137" y="1138474"/>
            <a:ext cx="3384863" cy="641350"/>
            <a:chOff x="0" y="1487"/>
            <a:chExt cx="8229600" cy="861120"/>
          </a:xfrm>
        </p:grpSpPr>
        <p:sp>
          <p:nvSpPr>
            <p:cNvPr id="20" name="Rounded Rectangle 19"/>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22"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3200" b="1" dirty="0">
                <a:solidFill>
                  <a:schemeClr val="tx1"/>
                </a:solidFill>
              </a:endParaRPr>
            </a:p>
          </p:txBody>
        </p:sp>
      </p:grpSp>
      <p:sp>
        <p:nvSpPr>
          <p:cNvPr id="27" name="Content Placeholder 5"/>
          <p:cNvSpPr>
            <a:spLocks noGrp="1"/>
          </p:cNvSpPr>
          <p:nvPr>
            <p:ph sz="quarter" idx="10"/>
          </p:nvPr>
        </p:nvSpPr>
        <p:spPr>
          <a:xfrm>
            <a:off x="8183469" y="1928863"/>
            <a:ext cx="3384653" cy="40814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172306889"/>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Slide Number Placeholder 5"/>
          <p:cNvSpPr txBox="1">
            <a:spLocks/>
          </p:cNvSpPr>
          <p:nvPr/>
        </p:nvSpPr>
        <p:spPr>
          <a:xfrm>
            <a:off x="8784167"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b="1" dirty="0">
              <a:solidFill>
                <a:srgbClr val="FF0000"/>
              </a:solidFill>
            </a:endParaRPr>
          </a:p>
        </p:txBody>
      </p:sp>
      <p:graphicFrame>
        <p:nvGraphicFramePr>
          <p:cNvPr id="6" name="Diagram 5"/>
          <p:cNvGraphicFramePr/>
          <p:nvPr userDrawn="1"/>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Placeholder 1"/>
          <p:cNvSpPr>
            <a:spLocks noGrp="1"/>
          </p:cNvSpPr>
          <p:nvPr>
            <p:ph type="title"/>
          </p:nvPr>
        </p:nvSpPr>
        <p:spPr>
          <a:xfrm>
            <a:off x="624000" y="180000"/>
            <a:ext cx="10944000" cy="720000"/>
          </a:xfrm>
          <a:prstGeom prst="rect">
            <a:avLst/>
          </a:prstGeom>
        </p:spPr>
        <p:txBody>
          <a:bodyPr rtlCol="0">
            <a:noAutofit/>
          </a:bodyPr>
          <a:lstStyle>
            <a:lvl1pPr>
              <a:defRPr sz="4400"/>
            </a:lvl1pPr>
          </a:lstStyle>
          <a:p>
            <a:r>
              <a:rPr lang="en-US" dirty="0"/>
              <a:t>Click to edit Master title style</a:t>
            </a:r>
            <a:endParaRPr lang="en-GB" dirty="0"/>
          </a:p>
        </p:txBody>
      </p:sp>
    </p:spTree>
    <p:extLst>
      <p:ext uri="{BB962C8B-B14F-4D97-AF65-F5344CB8AC3E}">
        <p14:creationId xmlns:p14="http://schemas.microsoft.com/office/powerpoint/2010/main" val="5706697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5"/>
          <p:cNvSpPr txBox="1">
            <a:spLocks/>
          </p:cNvSpPr>
          <p:nvPr/>
        </p:nvSpPr>
        <p:spPr>
          <a:xfrm>
            <a:off x="4944534"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dirty="0">
              <a:solidFill>
                <a:schemeClr val="tx1"/>
              </a:solidFill>
            </a:endParaRPr>
          </a:p>
        </p:txBody>
      </p:sp>
    </p:spTree>
    <p:extLst>
      <p:ext uri="{BB962C8B-B14F-4D97-AF65-F5344CB8AC3E}">
        <p14:creationId xmlns:p14="http://schemas.microsoft.com/office/powerpoint/2010/main" val="39902075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1_Title only">
    <p:spTree>
      <p:nvGrpSpPr>
        <p:cNvPr id="1" name="Shape 56"/>
        <p:cNvGrpSpPr/>
        <p:nvPr/>
      </p:nvGrpSpPr>
      <p:grpSpPr>
        <a:xfrm>
          <a:off x="0" y="0"/>
          <a:ext cx="0" cy="0"/>
          <a:chOff x="0" y="0"/>
          <a:chExt cx="0" cy="0"/>
        </a:xfrm>
      </p:grpSpPr>
      <p:sp>
        <p:nvSpPr>
          <p:cNvPr id="60" name="Google Shape;60;p6"/>
          <p:cNvSpPr txBox="1">
            <a:spLocks noGrp="1"/>
          </p:cNvSpPr>
          <p:nvPr>
            <p:ph type="title"/>
          </p:nvPr>
        </p:nvSpPr>
        <p:spPr>
          <a:xfrm>
            <a:off x="1730000" y="525000"/>
            <a:ext cx="9385200" cy="1218800"/>
          </a:xfrm>
          <a:prstGeom prst="rect">
            <a:avLst/>
          </a:prstGeom>
        </p:spPr>
        <p:txBody>
          <a:bodyPr spcFirstLastPara="1" wrap="square" lIns="91425" tIns="91425" rIns="91425" bIns="91425" anchor="t" anchorCtr="0"/>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61" name="Google Shape;61;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spcBef>
                <a:spcPts val="0"/>
              </a:spcBef>
              <a:spcAft>
                <a:spcPts val="0"/>
              </a:spcAft>
            </a:pPr>
            <a:fld id="{00000000-1234-1234-1234-123412341234}" type="slidenum">
              <a:rPr lang="en" smtClean="0"/>
              <a:pPr algn="r">
                <a:spcBef>
                  <a:spcPts val="0"/>
                </a:spcBef>
                <a:spcAft>
                  <a:spcPts val="0"/>
                </a:spcAft>
              </a:pPr>
              <a:t>‹#›</a:t>
            </a:fld>
            <a:endParaRPr lang="en"/>
          </a:p>
        </p:txBody>
      </p:sp>
    </p:spTree>
    <p:extLst>
      <p:ext uri="{BB962C8B-B14F-4D97-AF65-F5344CB8AC3E}">
        <p14:creationId xmlns:p14="http://schemas.microsoft.com/office/powerpoint/2010/main" val="3246168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5" name="Slide Number Placeholder 5"/>
          <p:cNvSpPr txBox="1">
            <a:spLocks/>
          </p:cNvSpPr>
          <p:nvPr/>
        </p:nvSpPr>
        <p:spPr>
          <a:xfrm>
            <a:off x="8784167"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b="1" dirty="0">
              <a:solidFill>
                <a:srgbClr val="FF0000"/>
              </a:solidFill>
            </a:endParaRPr>
          </a:p>
        </p:txBody>
      </p:sp>
      <p:graphicFrame>
        <p:nvGraphicFramePr>
          <p:cNvPr id="8" name="Diagram 7"/>
          <p:cNvGraphicFramePr/>
          <p:nvPr>
            <p:extLst>
              <p:ext uri="{D42A27DB-BD31-4B8C-83A1-F6EECF244321}">
                <p14:modId xmlns:p14="http://schemas.microsoft.com/office/powerpoint/2010/main" val="2658446166"/>
              </p:ext>
            </p:extLst>
          </p:nvPr>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idx="1"/>
          </p:nvPr>
        </p:nvSpPr>
        <p:spPr>
          <a:xfrm>
            <a:off x="624000" y="1124744"/>
            <a:ext cx="10944000" cy="492325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itle Placeholder 1"/>
          <p:cNvSpPr>
            <a:spLocks noGrp="1"/>
          </p:cNvSpPr>
          <p:nvPr>
            <p:ph type="title"/>
          </p:nvPr>
        </p:nvSpPr>
        <p:spPr>
          <a:xfrm>
            <a:off x="624000" y="180000"/>
            <a:ext cx="10944000" cy="720000"/>
          </a:xfrm>
          <a:prstGeom prst="rect">
            <a:avLst/>
          </a:prstGeom>
        </p:spPr>
        <p:txBody>
          <a:bodyPr rtlCol="0">
            <a:noAutofit/>
          </a:bodyPr>
          <a:lstStyle>
            <a:lvl1pPr>
              <a:defRPr sz="4400" b="1"/>
            </a:lvl1pPr>
          </a:lstStyle>
          <a:p>
            <a:r>
              <a:rPr lang="en-US" dirty="0"/>
              <a:t>Click to edit Master title style</a:t>
            </a:r>
            <a:endParaRPr lang="en-GB" dirty="0"/>
          </a:p>
        </p:txBody>
      </p:sp>
    </p:spTree>
    <p:extLst>
      <p:ext uri="{BB962C8B-B14F-4D97-AF65-F5344CB8AC3E}">
        <p14:creationId xmlns:p14="http://schemas.microsoft.com/office/powerpoint/2010/main" val="2772331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lide Number Placeholder 5"/>
          <p:cNvSpPr txBox="1">
            <a:spLocks/>
          </p:cNvSpPr>
          <p:nvPr/>
        </p:nvSpPr>
        <p:spPr>
          <a:xfrm>
            <a:off x="8784167"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b="1" dirty="0">
              <a:solidFill>
                <a:srgbClr val="FF0000"/>
              </a:solidFill>
            </a:endParaRPr>
          </a:p>
        </p:txBody>
      </p:sp>
      <p:sp>
        <p:nvSpPr>
          <p:cNvPr id="5" name="Slide Number Placeholder 5"/>
          <p:cNvSpPr txBox="1">
            <a:spLocks/>
          </p:cNvSpPr>
          <p:nvPr/>
        </p:nvSpPr>
        <p:spPr>
          <a:xfrm>
            <a:off x="4944534"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dirty="0">
              <a:solidFill>
                <a:schemeClr val="tx1"/>
              </a:solidFill>
            </a:endParaRPr>
          </a:p>
        </p:txBody>
      </p:sp>
      <p:sp>
        <p:nvSpPr>
          <p:cNvPr id="2" name="Title 1"/>
          <p:cNvSpPr>
            <a:spLocks noGrp="1"/>
          </p:cNvSpPr>
          <p:nvPr>
            <p:ph type="title"/>
          </p:nvPr>
        </p:nvSpPr>
        <p:spPr>
          <a:xfrm>
            <a:off x="963084" y="4406901"/>
            <a:ext cx="10363200" cy="1362075"/>
          </a:xfrm>
        </p:spPr>
        <p:txBody>
          <a:bodyPr anchor="t"/>
          <a:lstStyle>
            <a:lvl1pPr algn="ctr">
              <a:defRPr sz="4000" b="1" cap="all"/>
            </a:lvl1pPr>
          </a:lstStyle>
          <a:p>
            <a:r>
              <a:rPr lang="en-US"/>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080059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5"/>
          <p:cNvSpPr txBox="1">
            <a:spLocks/>
          </p:cNvSpPr>
          <p:nvPr/>
        </p:nvSpPr>
        <p:spPr>
          <a:xfrm>
            <a:off x="4944534"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dirty="0">
              <a:solidFill>
                <a:schemeClr val="tx1"/>
              </a:solidFill>
            </a:endParaRPr>
          </a:p>
        </p:txBody>
      </p:sp>
      <p:sp>
        <p:nvSpPr>
          <p:cNvPr id="3" name="Content Placeholder 2"/>
          <p:cNvSpPr>
            <a:spLocks noGrp="1"/>
          </p:cNvSpPr>
          <p:nvPr>
            <p:ph sz="half" idx="1"/>
          </p:nvPr>
        </p:nvSpPr>
        <p:spPr>
          <a:xfrm>
            <a:off x="609600" y="1124744"/>
            <a:ext cx="5384800" cy="4896544"/>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124744"/>
            <a:ext cx="5384800" cy="4896544"/>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aphicFrame>
        <p:nvGraphicFramePr>
          <p:cNvPr id="9" name="Diagram 8"/>
          <p:cNvGraphicFramePr/>
          <p:nvPr userDrawn="1">
            <p:extLst>
              <p:ext uri="{D42A27DB-BD31-4B8C-83A1-F6EECF244321}">
                <p14:modId xmlns:p14="http://schemas.microsoft.com/office/powerpoint/2010/main" val="4174417812"/>
              </p:ext>
            </p:extLst>
          </p:nvPr>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itle Placeholder 1"/>
          <p:cNvSpPr>
            <a:spLocks noGrp="1"/>
          </p:cNvSpPr>
          <p:nvPr>
            <p:ph type="title"/>
          </p:nvPr>
        </p:nvSpPr>
        <p:spPr>
          <a:xfrm>
            <a:off x="624000" y="180000"/>
            <a:ext cx="10944000" cy="720000"/>
          </a:xfrm>
          <a:prstGeom prst="rect">
            <a:avLst/>
          </a:prstGeom>
        </p:spPr>
        <p:txBody>
          <a:bodyPr rtlCol="0">
            <a:noAutofit/>
          </a:bodyPr>
          <a:lstStyle>
            <a:lvl1pPr>
              <a:defRPr sz="4400" b="1"/>
            </a:lvl1pPr>
          </a:lstStyle>
          <a:p>
            <a:r>
              <a:rPr lang="en-US" dirty="0"/>
              <a:t>Click to edit Master title style</a:t>
            </a:r>
            <a:endParaRPr lang="en-GB" dirty="0"/>
          </a:p>
        </p:txBody>
      </p:sp>
    </p:spTree>
    <p:extLst>
      <p:ext uri="{BB962C8B-B14F-4D97-AF65-F5344CB8AC3E}">
        <p14:creationId xmlns:p14="http://schemas.microsoft.com/office/powerpoint/2010/main" val="351683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Slide Number Placeholder 5"/>
          <p:cNvSpPr txBox="1">
            <a:spLocks/>
          </p:cNvSpPr>
          <p:nvPr/>
        </p:nvSpPr>
        <p:spPr>
          <a:xfrm>
            <a:off x="8784167"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b="1" dirty="0">
              <a:solidFill>
                <a:srgbClr val="FF0000"/>
              </a:solidFill>
            </a:endParaRPr>
          </a:p>
        </p:txBody>
      </p:sp>
      <p:sp>
        <p:nvSpPr>
          <p:cNvPr id="8" name="Slide Number Placeholder 5"/>
          <p:cNvSpPr txBox="1">
            <a:spLocks/>
          </p:cNvSpPr>
          <p:nvPr/>
        </p:nvSpPr>
        <p:spPr>
          <a:xfrm>
            <a:off x="4944534"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dirty="0">
              <a:solidFill>
                <a:schemeClr val="tx1"/>
              </a:solidFill>
            </a:endParaRPr>
          </a:p>
        </p:txBody>
      </p:sp>
      <p:grpSp>
        <p:nvGrpSpPr>
          <p:cNvPr id="13" name="Group 11"/>
          <p:cNvGrpSpPr>
            <a:grpSpLocks/>
          </p:cNvGrpSpPr>
          <p:nvPr/>
        </p:nvGrpSpPr>
        <p:grpSpPr bwMode="auto">
          <a:xfrm>
            <a:off x="624000" y="1149428"/>
            <a:ext cx="5376333" cy="641350"/>
            <a:chOff x="0" y="1487"/>
            <a:chExt cx="8229600" cy="861120"/>
          </a:xfrm>
        </p:grpSpPr>
        <p:sp>
          <p:nvSpPr>
            <p:cNvPr id="14" name="Rounded Rectangle 13"/>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15"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2800" b="1" dirty="0">
                <a:solidFill>
                  <a:schemeClr val="tx1"/>
                </a:solidFill>
              </a:endParaRPr>
            </a:p>
          </p:txBody>
        </p:sp>
      </p:grpSp>
      <p:grpSp>
        <p:nvGrpSpPr>
          <p:cNvPr id="16" name="Group 15"/>
          <p:cNvGrpSpPr>
            <a:grpSpLocks/>
          </p:cNvGrpSpPr>
          <p:nvPr/>
        </p:nvGrpSpPr>
        <p:grpSpPr bwMode="auto">
          <a:xfrm>
            <a:off x="6191667" y="1149428"/>
            <a:ext cx="5376333" cy="641350"/>
            <a:chOff x="0" y="1487"/>
            <a:chExt cx="8229600" cy="861120"/>
          </a:xfrm>
        </p:grpSpPr>
        <p:sp>
          <p:nvSpPr>
            <p:cNvPr id="17" name="Rounded Rectangle 16"/>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18"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3200" b="1" dirty="0">
                <a:solidFill>
                  <a:schemeClr val="tx1"/>
                </a:solidFill>
              </a:endParaRPr>
            </a:p>
          </p:txBody>
        </p:sp>
      </p:grpSp>
      <p:sp>
        <p:nvSpPr>
          <p:cNvPr id="4" name="Content Placeholder 3"/>
          <p:cNvSpPr>
            <a:spLocks noGrp="1"/>
          </p:cNvSpPr>
          <p:nvPr>
            <p:ph sz="half" idx="2"/>
          </p:nvPr>
        </p:nvSpPr>
        <p:spPr>
          <a:xfrm>
            <a:off x="624000" y="1939816"/>
            <a:ext cx="5376000" cy="408147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Content Placeholder 5"/>
          <p:cNvSpPr>
            <a:spLocks noGrp="1"/>
          </p:cNvSpPr>
          <p:nvPr>
            <p:ph sz="quarter" idx="4"/>
          </p:nvPr>
        </p:nvSpPr>
        <p:spPr>
          <a:xfrm>
            <a:off x="6192000" y="1939817"/>
            <a:ext cx="5376000" cy="40814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Rectangle 1"/>
          <p:cNvSpPr/>
          <p:nvPr/>
        </p:nvSpPr>
        <p:spPr>
          <a:xfrm>
            <a:off x="623999" y="1239270"/>
            <a:ext cx="5348817" cy="461665"/>
          </a:xfrm>
          <a:prstGeom prst="rect">
            <a:avLst/>
          </a:prstGeom>
        </p:spPr>
        <p:txBody>
          <a:bodyPr wrap="square">
            <a:spAutoFit/>
          </a:bodyPr>
          <a:lstStyle/>
          <a:p>
            <a:pPr algn="ctr"/>
            <a:r>
              <a:rPr lang="en-US" sz="2400" dirty="0"/>
              <a:t>Click to edit Master title style</a:t>
            </a:r>
            <a:endParaRPr lang="en-GB" sz="2400" dirty="0"/>
          </a:p>
        </p:txBody>
      </p:sp>
      <p:sp>
        <p:nvSpPr>
          <p:cNvPr id="21" name="Rectangle 20"/>
          <p:cNvSpPr/>
          <p:nvPr/>
        </p:nvSpPr>
        <p:spPr>
          <a:xfrm>
            <a:off x="6205424" y="1239269"/>
            <a:ext cx="5348817" cy="461665"/>
          </a:xfrm>
          <a:prstGeom prst="rect">
            <a:avLst/>
          </a:prstGeom>
        </p:spPr>
        <p:txBody>
          <a:bodyPr wrap="square">
            <a:spAutoFit/>
          </a:bodyPr>
          <a:lstStyle/>
          <a:p>
            <a:pPr algn="ctr"/>
            <a:r>
              <a:rPr lang="en-US" sz="2400" dirty="0"/>
              <a:t>Click to edit Master title style</a:t>
            </a:r>
            <a:endParaRPr lang="en-GB" sz="2400" dirty="0"/>
          </a:p>
        </p:txBody>
      </p:sp>
      <p:sp>
        <p:nvSpPr>
          <p:cNvPr id="23" name="Rectangle 22"/>
          <p:cNvSpPr/>
          <p:nvPr userDrawn="1"/>
        </p:nvSpPr>
        <p:spPr>
          <a:xfrm>
            <a:off x="623999" y="1239270"/>
            <a:ext cx="5348817" cy="461665"/>
          </a:xfrm>
          <a:prstGeom prst="rect">
            <a:avLst/>
          </a:prstGeom>
        </p:spPr>
        <p:txBody>
          <a:bodyPr wrap="square">
            <a:spAutoFit/>
          </a:bodyPr>
          <a:lstStyle/>
          <a:p>
            <a:pPr algn="ctr"/>
            <a:r>
              <a:rPr lang="en-US" sz="2400" dirty="0"/>
              <a:t>Click to edit Master title style</a:t>
            </a:r>
            <a:endParaRPr lang="en-GB" sz="2400" dirty="0"/>
          </a:p>
        </p:txBody>
      </p:sp>
      <p:sp>
        <p:nvSpPr>
          <p:cNvPr id="24" name="Rectangle 23"/>
          <p:cNvSpPr/>
          <p:nvPr userDrawn="1"/>
        </p:nvSpPr>
        <p:spPr>
          <a:xfrm>
            <a:off x="6205424" y="1239269"/>
            <a:ext cx="5348817" cy="461665"/>
          </a:xfrm>
          <a:prstGeom prst="rect">
            <a:avLst/>
          </a:prstGeom>
        </p:spPr>
        <p:txBody>
          <a:bodyPr wrap="square">
            <a:spAutoFit/>
          </a:bodyPr>
          <a:lstStyle/>
          <a:p>
            <a:pPr algn="ctr"/>
            <a:r>
              <a:rPr lang="en-US" sz="2400" dirty="0"/>
              <a:t>Click to edit Master title style</a:t>
            </a:r>
            <a:endParaRPr lang="en-GB" sz="2400" dirty="0"/>
          </a:p>
        </p:txBody>
      </p:sp>
      <p:graphicFrame>
        <p:nvGraphicFramePr>
          <p:cNvPr id="25" name="Diagram 24"/>
          <p:cNvGraphicFramePr/>
          <p:nvPr userDrawn="1">
            <p:extLst>
              <p:ext uri="{D42A27DB-BD31-4B8C-83A1-F6EECF244321}">
                <p14:modId xmlns:p14="http://schemas.microsoft.com/office/powerpoint/2010/main" val="4174417812"/>
              </p:ext>
            </p:extLst>
          </p:nvPr>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6" name="Title Placeholder 1"/>
          <p:cNvSpPr>
            <a:spLocks noGrp="1"/>
          </p:cNvSpPr>
          <p:nvPr>
            <p:ph type="title"/>
          </p:nvPr>
        </p:nvSpPr>
        <p:spPr>
          <a:xfrm>
            <a:off x="624000" y="180000"/>
            <a:ext cx="10944000" cy="720000"/>
          </a:xfrm>
          <a:prstGeom prst="rect">
            <a:avLst/>
          </a:prstGeom>
        </p:spPr>
        <p:txBody>
          <a:bodyPr rtlCol="0">
            <a:noAutofit/>
          </a:bodyPr>
          <a:lstStyle>
            <a:lvl1pPr>
              <a:defRPr sz="4400" b="1"/>
            </a:lvl1pPr>
          </a:lstStyle>
          <a:p>
            <a:r>
              <a:rPr lang="en-US" dirty="0"/>
              <a:t>Click to edit Master title style</a:t>
            </a:r>
            <a:endParaRPr lang="en-GB" dirty="0"/>
          </a:p>
        </p:txBody>
      </p:sp>
    </p:spTree>
    <p:extLst>
      <p:ext uri="{BB962C8B-B14F-4D97-AF65-F5344CB8AC3E}">
        <p14:creationId xmlns:p14="http://schemas.microsoft.com/office/powerpoint/2010/main" val="3151734648"/>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grpSp>
        <p:nvGrpSpPr>
          <p:cNvPr id="13" name="Group 11"/>
          <p:cNvGrpSpPr>
            <a:grpSpLocks/>
          </p:cNvGrpSpPr>
          <p:nvPr/>
        </p:nvGrpSpPr>
        <p:grpSpPr bwMode="auto">
          <a:xfrm>
            <a:off x="624001" y="1149428"/>
            <a:ext cx="3384863" cy="641350"/>
            <a:chOff x="0" y="1487"/>
            <a:chExt cx="8229600" cy="861120"/>
          </a:xfrm>
        </p:grpSpPr>
        <p:sp>
          <p:nvSpPr>
            <p:cNvPr id="14" name="Rounded Rectangle 13"/>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15"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2800" b="1" dirty="0">
                <a:solidFill>
                  <a:schemeClr val="tx1"/>
                </a:solidFill>
              </a:endParaRPr>
            </a:p>
          </p:txBody>
        </p:sp>
      </p:grpSp>
      <p:grpSp>
        <p:nvGrpSpPr>
          <p:cNvPr id="16" name="Group 15"/>
          <p:cNvGrpSpPr>
            <a:grpSpLocks/>
          </p:cNvGrpSpPr>
          <p:nvPr/>
        </p:nvGrpSpPr>
        <p:grpSpPr bwMode="auto">
          <a:xfrm>
            <a:off x="4403569" y="1149428"/>
            <a:ext cx="3384863" cy="641350"/>
            <a:chOff x="0" y="1487"/>
            <a:chExt cx="8229600" cy="861120"/>
          </a:xfrm>
        </p:grpSpPr>
        <p:sp>
          <p:nvSpPr>
            <p:cNvPr id="17" name="Rounded Rectangle 16"/>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18"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3200" b="1" dirty="0">
                <a:solidFill>
                  <a:schemeClr val="tx1"/>
                </a:solidFill>
              </a:endParaRPr>
            </a:p>
          </p:txBody>
        </p:sp>
      </p:grpSp>
      <p:sp>
        <p:nvSpPr>
          <p:cNvPr id="4" name="Content Placeholder 3"/>
          <p:cNvSpPr>
            <a:spLocks noGrp="1"/>
          </p:cNvSpPr>
          <p:nvPr>
            <p:ph sz="half" idx="2"/>
          </p:nvPr>
        </p:nvSpPr>
        <p:spPr>
          <a:xfrm>
            <a:off x="624000" y="1939816"/>
            <a:ext cx="3384653" cy="408147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Content Placeholder 5"/>
          <p:cNvSpPr>
            <a:spLocks noGrp="1"/>
          </p:cNvSpPr>
          <p:nvPr>
            <p:ph sz="quarter" idx="4"/>
          </p:nvPr>
        </p:nvSpPr>
        <p:spPr>
          <a:xfrm>
            <a:off x="4403674" y="1939817"/>
            <a:ext cx="3384653" cy="40814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graphicFrame>
        <p:nvGraphicFramePr>
          <p:cNvPr id="25" name="Diagram 24"/>
          <p:cNvGraphicFramePr/>
          <p:nvPr userDrawn="1">
            <p:extLst>
              <p:ext uri="{D42A27DB-BD31-4B8C-83A1-F6EECF244321}">
                <p14:modId xmlns:p14="http://schemas.microsoft.com/office/powerpoint/2010/main" val="275636875"/>
              </p:ext>
            </p:extLst>
          </p:nvPr>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6" name="Title Placeholder 1"/>
          <p:cNvSpPr>
            <a:spLocks noGrp="1"/>
          </p:cNvSpPr>
          <p:nvPr>
            <p:ph type="title"/>
          </p:nvPr>
        </p:nvSpPr>
        <p:spPr>
          <a:xfrm>
            <a:off x="624000" y="180000"/>
            <a:ext cx="10944000" cy="720000"/>
          </a:xfrm>
          <a:prstGeom prst="rect">
            <a:avLst/>
          </a:prstGeom>
        </p:spPr>
        <p:txBody>
          <a:bodyPr rtlCol="0">
            <a:noAutofit/>
          </a:bodyPr>
          <a:lstStyle>
            <a:lvl1pPr>
              <a:defRPr sz="4400" b="1"/>
            </a:lvl1pPr>
          </a:lstStyle>
          <a:p>
            <a:r>
              <a:rPr lang="en-US" dirty="0"/>
              <a:t>Click to edit Master title style</a:t>
            </a:r>
            <a:endParaRPr lang="en-GB" dirty="0"/>
          </a:p>
        </p:txBody>
      </p:sp>
      <p:grpSp>
        <p:nvGrpSpPr>
          <p:cNvPr id="19" name="Group 18"/>
          <p:cNvGrpSpPr>
            <a:grpSpLocks/>
          </p:cNvGrpSpPr>
          <p:nvPr userDrawn="1"/>
        </p:nvGrpSpPr>
        <p:grpSpPr bwMode="auto">
          <a:xfrm>
            <a:off x="8183137" y="1138474"/>
            <a:ext cx="3384863" cy="641350"/>
            <a:chOff x="0" y="1487"/>
            <a:chExt cx="8229600" cy="861120"/>
          </a:xfrm>
        </p:grpSpPr>
        <p:sp>
          <p:nvSpPr>
            <p:cNvPr id="20" name="Rounded Rectangle 19"/>
            <p:cNvSpPr/>
            <p:nvPr/>
          </p:nvSpPr>
          <p:spPr>
            <a:xfrm>
              <a:off x="0" y="1487"/>
              <a:ext cx="8229600" cy="861120"/>
            </a:xfrm>
            <a:prstGeom prst="roundRect">
              <a:avLst/>
            </a:prstGeom>
            <a:noFill/>
            <a:ln>
              <a:solidFill>
                <a:srgbClr val="5EB2A1"/>
              </a:solidFill>
            </a:ln>
          </p:spPr>
          <p:style>
            <a:lnRef idx="2">
              <a:scrgbClr r="0" g="0" b="0"/>
            </a:lnRef>
            <a:fillRef idx="1">
              <a:scrgbClr r="0" g="0" b="0"/>
            </a:fillRef>
            <a:effectRef idx="0">
              <a:schemeClr val="accent3">
                <a:shade val="80000"/>
                <a:hueOff val="0"/>
                <a:satOff val="0"/>
                <a:lumOff val="0"/>
                <a:alphaOff val="0"/>
              </a:schemeClr>
            </a:effectRef>
            <a:fontRef idx="minor">
              <a:schemeClr val="lt1"/>
            </a:fontRef>
          </p:style>
        </p:sp>
        <p:sp>
          <p:nvSpPr>
            <p:cNvPr id="22" name="Rounded Rectangle 4"/>
            <p:cNvSpPr/>
            <p:nvPr/>
          </p:nvSpPr>
          <p:spPr>
            <a:xfrm>
              <a:off x="42119" y="44117"/>
              <a:ext cx="8145360" cy="775861"/>
            </a:xfrm>
            <a:prstGeom prst="rect">
              <a:avLst/>
            </a:prstGeom>
          </p:spPr>
          <p:style>
            <a:lnRef idx="0">
              <a:scrgbClr r="0" g="0" b="0"/>
            </a:lnRef>
            <a:fillRef idx="0">
              <a:scrgbClr r="0" g="0" b="0"/>
            </a:fillRef>
            <a:effectRef idx="0">
              <a:scrgbClr r="0" g="0" b="0"/>
            </a:effectRef>
            <a:fontRef idx="minor">
              <a:schemeClr val="lt1"/>
            </a:fontRef>
          </p:style>
          <p:txBody>
            <a:bodyPr lIns="121920" tIns="121920" rIns="121920" bIns="121920" spcCol="1270" anchor="ctr"/>
            <a:lstStyle/>
            <a:p>
              <a:pPr algn="ctr" defTabSz="1422400" fontAlgn="auto">
                <a:lnSpc>
                  <a:spcPct val="90000"/>
                </a:lnSpc>
                <a:spcAft>
                  <a:spcPct val="35000"/>
                </a:spcAft>
                <a:defRPr/>
              </a:pPr>
              <a:endParaRPr lang="en-GB" sz="3200" b="1" dirty="0">
                <a:solidFill>
                  <a:schemeClr val="tx1"/>
                </a:solidFill>
              </a:endParaRPr>
            </a:p>
          </p:txBody>
        </p:sp>
      </p:grpSp>
      <p:sp>
        <p:nvSpPr>
          <p:cNvPr id="27" name="Content Placeholder 5"/>
          <p:cNvSpPr>
            <a:spLocks noGrp="1"/>
          </p:cNvSpPr>
          <p:nvPr>
            <p:ph sz="quarter" idx="10"/>
          </p:nvPr>
        </p:nvSpPr>
        <p:spPr>
          <a:xfrm>
            <a:off x="8183469" y="1928863"/>
            <a:ext cx="3384653" cy="40814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856250221"/>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Slide Number Placeholder 5"/>
          <p:cNvSpPr txBox="1">
            <a:spLocks/>
          </p:cNvSpPr>
          <p:nvPr/>
        </p:nvSpPr>
        <p:spPr>
          <a:xfrm>
            <a:off x="8784167"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b="1" dirty="0">
              <a:solidFill>
                <a:srgbClr val="FF0000"/>
              </a:solidFill>
            </a:endParaRPr>
          </a:p>
        </p:txBody>
      </p:sp>
      <p:graphicFrame>
        <p:nvGraphicFramePr>
          <p:cNvPr id="6" name="Diagram 5"/>
          <p:cNvGraphicFramePr/>
          <p:nvPr userDrawn="1">
            <p:extLst>
              <p:ext uri="{D42A27DB-BD31-4B8C-83A1-F6EECF244321}">
                <p14:modId xmlns:p14="http://schemas.microsoft.com/office/powerpoint/2010/main" val="4174417812"/>
              </p:ext>
            </p:extLst>
          </p:nvPr>
        </p:nvGraphicFramePr>
        <p:xfrm>
          <a:off x="624000" y="180000"/>
          <a:ext cx="10944000" cy="800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Placeholder 1"/>
          <p:cNvSpPr>
            <a:spLocks noGrp="1"/>
          </p:cNvSpPr>
          <p:nvPr>
            <p:ph type="title"/>
          </p:nvPr>
        </p:nvSpPr>
        <p:spPr>
          <a:xfrm>
            <a:off x="624000" y="180000"/>
            <a:ext cx="10944000" cy="720000"/>
          </a:xfrm>
          <a:prstGeom prst="rect">
            <a:avLst/>
          </a:prstGeom>
        </p:spPr>
        <p:txBody>
          <a:bodyPr rtlCol="0">
            <a:noAutofit/>
          </a:bodyPr>
          <a:lstStyle>
            <a:lvl1pPr>
              <a:defRPr sz="4400"/>
            </a:lvl1pPr>
          </a:lstStyle>
          <a:p>
            <a:r>
              <a:rPr lang="en-US" dirty="0"/>
              <a:t>Click to edit Master title style</a:t>
            </a:r>
            <a:endParaRPr lang="en-GB" dirty="0"/>
          </a:p>
        </p:txBody>
      </p:sp>
    </p:spTree>
    <p:extLst>
      <p:ext uri="{BB962C8B-B14F-4D97-AF65-F5344CB8AC3E}">
        <p14:creationId xmlns:p14="http://schemas.microsoft.com/office/powerpoint/2010/main" val="15527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5"/>
          <p:cNvSpPr txBox="1">
            <a:spLocks/>
          </p:cNvSpPr>
          <p:nvPr/>
        </p:nvSpPr>
        <p:spPr>
          <a:xfrm>
            <a:off x="4944534" y="6300789"/>
            <a:ext cx="2207684" cy="503237"/>
          </a:xfrm>
          <a:prstGeom prst="rect">
            <a:avLst/>
          </a:prstGeom>
        </p:spPr>
        <p:txBody>
          <a:bodyPr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GB" sz="1400" dirty="0">
              <a:solidFill>
                <a:schemeClr val="tx1"/>
              </a:solidFill>
            </a:endParaRPr>
          </a:p>
        </p:txBody>
      </p:sp>
    </p:spTree>
    <p:extLst>
      <p:ext uri="{BB962C8B-B14F-4D97-AF65-F5344CB8AC3E}">
        <p14:creationId xmlns:p14="http://schemas.microsoft.com/office/powerpoint/2010/main" val="258610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1_Title only">
    <p:spTree>
      <p:nvGrpSpPr>
        <p:cNvPr id="1" name="Shape 56"/>
        <p:cNvGrpSpPr/>
        <p:nvPr/>
      </p:nvGrpSpPr>
      <p:grpSpPr>
        <a:xfrm>
          <a:off x="0" y="0"/>
          <a:ext cx="0" cy="0"/>
          <a:chOff x="0" y="0"/>
          <a:chExt cx="0" cy="0"/>
        </a:xfrm>
      </p:grpSpPr>
      <p:sp>
        <p:nvSpPr>
          <p:cNvPr id="60" name="Google Shape;60;p6"/>
          <p:cNvSpPr txBox="1">
            <a:spLocks noGrp="1"/>
          </p:cNvSpPr>
          <p:nvPr>
            <p:ph type="title"/>
          </p:nvPr>
        </p:nvSpPr>
        <p:spPr>
          <a:xfrm>
            <a:off x="1730000" y="525000"/>
            <a:ext cx="9385200" cy="1218800"/>
          </a:xfrm>
          <a:prstGeom prst="rect">
            <a:avLst/>
          </a:prstGeom>
        </p:spPr>
        <p:txBody>
          <a:bodyPr spcFirstLastPara="1" wrap="square" lIns="91425" tIns="91425" rIns="91425" bIns="91425" anchor="t" anchorCtr="0"/>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61" name="Google Shape;61;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spcBef>
                <a:spcPts val="0"/>
              </a:spcBef>
              <a:spcAft>
                <a:spcPts val="0"/>
              </a:spcAft>
            </a:pPr>
            <a:fld id="{00000000-1234-1234-1234-123412341234}" type="slidenum">
              <a:rPr lang="en" smtClean="0"/>
              <a:pPr algn="r">
                <a:spcBef>
                  <a:spcPts val="0"/>
                </a:spcBef>
                <a:spcAft>
                  <a:spcPts val="0"/>
                </a:spcAft>
              </a:pPr>
              <a:t>‹#›</a:t>
            </a:fld>
            <a:endParaRPr lang="en"/>
          </a:p>
        </p:txBody>
      </p:sp>
    </p:spTree>
    <p:extLst>
      <p:ext uri="{BB962C8B-B14F-4D97-AF65-F5344CB8AC3E}">
        <p14:creationId xmlns:p14="http://schemas.microsoft.com/office/powerpoint/2010/main" val="293259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s://www.mygov.scot/pvg-scheme/"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image" Target="../media/image2.jpeg"/><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hyperlink" Target="https://www.mygov.scot/pvg-scheme/" TargetMode="Externa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12913" y="6113463"/>
            <a:ext cx="1183282"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Title Placeholder 1"/>
          <p:cNvSpPr>
            <a:spLocks noGrp="1"/>
          </p:cNvSpPr>
          <p:nvPr>
            <p:ph type="title"/>
          </p:nvPr>
        </p:nvSpPr>
        <p:spPr bwMode="auto">
          <a:xfrm>
            <a:off x="612913" y="179389"/>
            <a:ext cx="10954672"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7" name="Text Placeholder 2"/>
          <p:cNvSpPr>
            <a:spLocks noGrp="1"/>
          </p:cNvSpPr>
          <p:nvPr>
            <p:ph type="body" idx="1"/>
          </p:nvPr>
        </p:nvSpPr>
        <p:spPr bwMode="auto">
          <a:xfrm>
            <a:off x="624418" y="1368426"/>
            <a:ext cx="1094316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cxnSp>
        <p:nvCxnSpPr>
          <p:cNvPr id="14" name="Straight Connector 13"/>
          <p:cNvCxnSpPr/>
          <p:nvPr/>
        </p:nvCxnSpPr>
        <p:spPr>
          <a:xfrm>
            <a:off x="612913" y="6100935"/>
            <a:ext cx="10943167" cy="0"/>
          </a:xfrm>
          <a:prstGeom prst="line">
            <a:avLst/>
          </a:prstGeom>
          <a:ln w="19050">
            <a:solidFill>
              <a:srgbClr val="5EB2A1"/>
            </a:solidFill>
          </a:ln>
        </p:spPr>
        <p:style>
          <a:lnRef idx="1">
            <a:schemeClr val="accent1"/>
          </a:lnRef>
          <a:fillRef idx="0">
            <a:schemeClr val="accent1"/>
          </a:fillRef>
          <a:effectRef idx="0">
            <a:schemeClr val="accent1"/>
          </a:effectRef>
          <a:fontRef idx="minor">
            <a:schemeClr val="tx1"/>
          </a:fontRef>
        </p:style>
      </p:cxnSp>
      <p:pic>
        <p:nvPicPr>
          <p:cNvPr id="7" name="Picture 5">
            <a:hlinkClick r:id="rId12"/>
          </p:cNvPr>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612913" y="6113463"/>
            <a:ext cx="1183282"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userDrawn="1"/>
        </p:nvSpPr>
        <p:spPr>
          <a:xfrm>
            <a:off x="4320300" y="6252907"/>
            <a:ext cx="3528392" cy="400110"/>
          </a:xfrm>
          <a:prstGeom prst="rect">
            <a:avLst/>
          </a:prstGeom>
          <a:noFill/>
        </p:spPr>
        <p:txBody>
          <a:bodyPr wrap="square" rtlCol="0">
            <a:spAutoFit/>
          </a:bodyPr>
          <a:lstStyle/>
          <a:p>
            <a:pPr algn="ctr"/>
            <a:r>
              <a:rPr lang="en-GB" sz="2000" dirty="0">
                <a:solidFill>
                  <a:srgbClr val="002060"/>
                </a:solidFill>
                <a:latin typeface="+mn-lt"/>
              </a:rPr>
              <a:t>Disclosure (Scotland)</a:t>
            </a:r>
            <a:r>
              <a:rPr lang="en-GB" sz="2000" baseline="0" dirty="0">
                <a:solidFill>
                  <a:srgbClr val="002060"/>
                </a:solidFill>
                <a:latin typeface="+mn-lt"/>
              </a:rPr>
              <a:t> Act</a:t>
            </a:r>
            <a:endParaRPr lang="en-GB" sz="2000" dirty="0">
              <a:solidFill>
                <a:srgbClr val="002060"/>
              </a:solidFill>
              <a:latin typeface="+mn-lt"/>
            </a:endParaRPr>
          </a:p>
        </p:txBody>
      </p:sp>
      <p:pic>
        <p:nvPicPr>
          <p:cNvPr id="11" name="Picture 10" descr="Volunteer Scotland Logo Poweroint.jpg"/>
          <p:cNvPicPr>
            <a:picLocks noChangeAspect="1"/>
          </p:cNvPicPr>
          <p:nvPr userDrawn="1"/>
        </p:nvPicPr>
        <p:blipFill>
          <a:blip r:embed="rId13" cstate="print"/>
          <a:srcRect/>
          <a:stretch>
            <a:fillRect/>
          </a:stretch>
        </p:blipFill>
        <p:spPr bwMode="auto">
          <a:xfrm>
            <a:off x="10344415" y="6252907"/>
            <a:ext cx="1355624" cy="451025"/>
          </a:xfrm>
          <a:prstGeom prst="rect">
            <a:avLst/>
          </a:prstGeom>
          <a:noFill/>
          <a:ln w="9525">
            <a:noFill/>
            <a:miter lim="800000"/>
            <a:headEnd/>
            <a:tailEnd/>
          </a:ln>
        </p:spPr>
      </p:pic>
      <p:pic>
        <p:nvPicPr>
          <p:cNvPr id="9" name="Google Shape;161;p14"/>
          <p:cNvPicPr preferRelativeResize="0">
            <a:picLocks noChangeAspect="1"/>
          </p:cNvPicPr>
          <p:nvPr userDrawn="1"/>
        </p:nvPicPr>
        <p:blipFill>
          <a:blip r:embed="rId14">
            <a:alphaModFix/>
          </a:blip>
          <a:stretch>
            <a:fillRect/>
          </a:stretch>
        </p:blipFill>
        <p:spPr>
          <a:xfrm>
            <a:off x="2395621" y="6302608"/>
            <a:ext cx="1296871" cy="318307"/>
          </a:xfrm>
          <a:prstGeom prst="rect">
            <a:avLst/>
          </a:prstGeom>
          <a:noFill/>
          <a:ln>
            <a:noFill/>
          </a:ln>
        </p:spPr>
      </p:pic>
    </p:spTree>
    <p:extLst>
      <p:ext uri="{BB962C8B-B14F-4D97-AF65-F5344CB8AC3E}">
        <p14:creationId xmlns:p14="http://schemas.microsoft.com/office/powerpoint/2010/main" val="2901791661"/>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8" r:id="rId6"/>
    <p:sldLayoutId id="2147483676" r:id="rId7"/>
    <p:sldLayoutId id="2147483677" r:id="rId8"/>
    <p:sldLayoutId id="2147483679" r:id="rId9"/>
  </p:sldLayoutIdLst>
  <p:hf hdr="0" dt="0"/>
  <p:txStyles>
    <p:titleStyle>
      <a:lvl1pPr algn="ctr" rtl="0" eaLnBrk="1" fontAlgn="base" hangingPunct="1">
        <a:spcBef>
          <a:spcPct val="0"/>
        </a:spcBef>
        <a:spcAft>
          <a:spcPct val="0"/>
        </a:spcAft>
        <a:defRPr sz="3600" kern="1200">
          <a:solidFill>
            <a:schemeClr val="tx1"/>
          </a:solidFill>
          <a:latin typeface="+mj-lt"/>
          <a:ea typeface="+mj-ea"/>
          <a:cs typeface="+mj-cs"/>
        </a:defRPr>
      </a:lvl1pPr>
      <a:lvl2pPr algn="ctr" rtl="0" eaLnBrk="1" fontAlgn="base" hangingPunct="1">
        <a:spcBef>
          <a:spcPct val="0"/>
        </a:spcBef>
        <a:spcAft>
          <a:spcPct val="0"/>
        </a:spcAft>
        <a:defRPr sz="3600">
          <a:solidFill>
            <a:schemeClr val="tx1"/>
          </a:solidFill>
          <a:latin typeface="Calibri" panose="020F0502020204030204" pitchFamily="34" charset="0"/>
        </a:defRPr>
      </a:lvl2pPr>
      <a:lvl3pPr algn="ctr" rtl="0" eaLnBrk="1" fontAlgn="base" hangingPunct="1">
        <a:spcBef>
          <a:spcPct val="0"/>
        </a:spcBef>
        <a:spcAft>
          <a:spcPct val="0"/>
        </a:spcAft>
        <a:defRPr sz="3600">
          <a:solidFill>
            <a:schemeClr val="tx1"/>
          </a:solidFill>
          <a:latin typeface="Calibri" panose="020F0502020204030204" pitchFamily="34" charset="0"/>
        </a:defRPr>
      </a:lvl3pPr>
      <a:lvl4pPr algn="ctr" rtl="0" eaLnBrk="1" fontAlgn="base" hangingPunct="1">
        <a:spcBef>
          <a:spcPct val="0"/>
        </a:spcBef>
        <a:spcAft>
          <a:spcPct val="0"/>
        </a:spcAft>
        <a:defRPr sz="3600">
          <a:solidFill>
            <a:schemeClr val="tx1"/>
          </a:solidFill>
          <a:latin typeface="Calibri" panose="020F0502020204030204" pitchFamily="34" charset="0"/>
        </a:defRPr>
      </a:lvl4pPr>
      <a:lvl5pPr algn="ctr" rtl="0" eaLnBrk="1" fontAlgn="base" hangingPunct="1">
        <a:spcBef>
          <a:spcPct val="0"/>
        </a:spcBef>
        <a:spcAft>
          <a:spcPct val="0"/>
        </a:spcAft>
        <a:defRPr sz="3600">
          <a:solidFill>
            <a:schemeClr val="tx1"/>
          </a:solidFill>
          <a:latin typeface="Calibri" panose="020F0502020204030204" pitchFamily="34" charset="0"/>
        </a:defRPr>
      </a:lvl5pPr>
      <a:lvl6pPr marL="457200" algn="ctr" rtl="0" eaLnBrk="1" fontAlgn="base" hangingPunct="1">
        <a:spcBef>
          <a:spcPct val="0"/>
        </a:spcBef>
        <a:spcAft>
          <a:spcPct val="0"/>
        </a:spcAft>
        <a:defRPr sz="3600">
          <a:solidFill>
            <a:schemeClr val="tx1"/>
          </a:solidFill>
          <a:latin typeface="Calibri" panose="020F0502020204030204" pitchFamily="34" charset="0"/>
        </a:defRPr>
      </a:lvl6pPr>
      <a:lvl7pPr marL="914400" algn="ctr" rtl="0" eaLnBrk="1" fontAlgn="base" hangingPunct="1">
        <a:spcBef>
          <a:spcPct val="0"/>
        </a:spcBef>
        <a:spcAft>
          <a:spcPct val="0"/>
        </a:spcAft>
        <a:defRPr sz="3600">
          <a:solidFill>
            <a:schemeClr val="tx1"/>
          </a:solidFill>
          <a:latin typeface="Calibri" panose="020F0502020204030204" pitchFamily="34" charset="0"/>
        </a:defRPr>
      </a:lvl7pPr>
      <a:lvl8pPr marL="1371600" algn="ctr" rtl="0" eaLnBrk="1" fontAlgn="base" hangingPunct="1">
        <a:spcBef>
          <a:spcPct val="0"/>
        </a:spcBef>
        <a:spcAft>
          <a:spcPct val="0"/>
        </a:spcAft>
        <a:defRPr sz="3600">
          <a:solidFill>
            <a:schemeClr val="tx1"/>
          </a:solidFill>
          <a:latin typeface="Calibri" panose="020F0502020204030204" pitchFamily="34" charset="0"/>
        </a:defRPr>
      </a:lvl8pPr>
      <a:lvl9pPr marL="1828800" algn="ctr" rtl="0" eaLnBrk="1" fontAlgn="base" hangingPunct="1">
        <a:spcBef>
          <a:spcPct val="0"/>
        </a:spcBef>
        <a:spcAft>
          <a:spcPct val="0"/>
        </a:spcAft>
        <a:defRPr sz="36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Clr>
          <a:srgbClr val="5EB2A1"/>
        </a:buClr>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lr>
          <a:srgbClr val="5EB2A1"/>
        </a:buClr>
        <a:buFont typeface="Wingdings" panose="05000000000000000000" pitchFamily="2" charset="2"/>
        <a:buChar char="Ø"/>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lr>
          <a:srgbClr val="5EB2A1"/>
        </a:buClr>
        <a:buFont typeface="Courier New" panose="02070309020205020404" pitchFamily="49" charset="0"/>
        <a:buChar char="o"/>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rgbClr val="5EB2A1"/>
        </a:buClr>
        <a:buFont typeface="Wingdings" panose="05000000000000000000" pitchFamily="2" charset="2"/>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rgbClr val="5EB2A1"/>
        </a:buClr>
        <a:buFont typeface="Wingdings" panose="05000000000000000000" pitchFamily="2" charset="2"/>
        <a:buChar char="ü"/>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12913" y="6113463"/>
            <a:ext cx="1183282"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Title Placeholder 1"/>
          <p:cNvSpPr>
            <a:spLocks noGrp="1"/>
          </p:cNvSpPr>
          <p:nvPr>
            <p:ph type="title"/>
          </p:nvPr>
        </p:nvSpPr>
        <p:spPr bwMode="auto">
          <a:xfrm>
            <a:off x="612913" y="179389"/>
            <a:ext cx="10954672"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7" name="Text Placeholder 2"/>
          <p:cNvSpPr>
            <a:spLocks noGrp="1"/>
          </p:cNvSpPr>
          <p:nvPr>
            <p:ph type="body" idx="1"/>
          </p:nvPr>
        </p:nvSpPr>
        <p:spPr bwMode="auto">
          <a:xfrm>
            <a:off x="624418" y="1368426"/>
            <a:ext cx="1094316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cxnSp>
        <p:nvCxnSpPr>
          <p:cNvPr id="14" name="Straight Connector 13"/>
          <p:cNvCxnSpPr/>
          <p:nvPr/>
        </p:nvCxnSpPr>
        <p:spPr>
          <a:xfrm>
            <a:off x="612913" y="6100935"/>
            <a:ext cx="10943167" cy="0"/>
          </a:xfrm>
          <a:prstGeom prst="line">
            <a:avLst/>
          </a:prstGeom>
          <a:ln w="19050">
            <a:solidFill>
              <a:srgbClr val="5EB2A1"/>
            </a:solidFill>
          </a:ln>
        </p:spPr>
        <p:style>
          <a:lnRef idx="1">
            <a:schemeClr val="accent1"/>
          </a:lnRef>
          <a:fillRef idx="0">
            <a:schemeClr val="accent1"/>
          </a:fillRef>
          <a:effectRef idx="0">
            <a:schemeClr val="accent1"/>
          </a:effectRef>
          <a:fontRef idx="minor">
            <a:schemeClr val="tx1"/>
          </a:fontRef>
        </p:style>
      </p:cxnSp>
      <p:pic>
        <p:nvPicPr>
          <p:cNvPr id="7" name="Picture 5">
            <a:hlinkClick r:id="rId12"/>
          </p:cNvPr>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612913" y="6113463"/>
            <a:ext cx="1183282"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userDrawn="1"/>
        </p:nvSpPr>
        <p:spPr>
          <a:xfrm>
            <a:off x="4320300" y="6252907"/>
            <a:ext cx="3528392" cy="400110"/>
          </a:xfrm>
          <a:prstGeom prst="rect">
            <a:avLst/>
          </a:prstGeom>
          <a:noFill/>
        </p:spPr>
        <p:txBody>
          <a:bodyPr wrap="square" rtlCol="0">
            <a:spAutoFit/>
          </a:bodyPr>
          <a:lstStyle/>
          <a:p>
            <a:pPr algn="ctr"/>
            <a:r>
              <a:rPr lang="en-GB" sz="2000" dirty="0">
                <a:solidFill>
                  <a:srgbClr val="002060"/>
                </a:solidFill>
                <a:latin typeface="+mn-lt"/>
              </a:rPr>
              <a:t>Disclosure (Scotland)</a:t>
            </a:r>
            <a:r>
              <a:rPr lang="en-GB" sz="2000" baseline="0" dirty="0">
                <a:solidFill>
                  <a:srgbClr val="002060"/>
                </a:solidFill>
                <a:latin typeface="+mn-lt"/>
              </a:rPr>
              <a:t> Bill</a:t>
            </a:r>
            <a:endParaRPr lang="en-GB" sz="2000" dirty="0">
              <a:solidFill>
                <a:srgbClr val="002060"/>
              </a:solidFill>
              <a:latin typeface="+mn-lt"/>
            </a:endParaRPr>
          </a:p>
        </p:txBody>
      </p:sp>
      <p:pic>
        <p:nvPicPr>
          <p:cNvPr id="11" name="Picture 10" descr="Volunteer Scotland Logo Poweroint.jpg"/>
          <p:cNvPicPr>
            <a:picLocks noChangeAspect="1"/>
          </p:cNvPicPr>
          <p:nvPr userDrawn="1"/>
        </p:nvPicPr>
        <p:blipFill>
          <a:blip r:embed="rId13" cstate="print"/>
          <a:srcRect/>
          <a:stretch>
            <a:fillRect/>
          </a:stretch>
        </p:blipFill>
        <p:spPr bwMode="auto">
          <a:xfrm>
            <a:off x="10344415" y="6252907"/>
            <a:ext cx="1355624" cy="451025"/>
          </a:xfrm>
          <a:prstGeom prst="rect">
            <a:avLst/>
          </a:prstGeom>
          <a:noFill/>
          <a:ln w="9525">
            <a:noFill/>
            <a:miter lim="800000"/>
            <a:headEnd/>
            <a:tailEnd/>
          </a:ln>
        </p:spPr>
      </p:pic>
      <p:pic>
        <p:nvPicPr>
          <p:cNvPr id="9" name="Google Shape;161;p14"/>
          <p:cNvPicPr preferRelativeResize="0">
            <a:picLocks noChangeAspect="1"/>
          </p:cNvPicPr>
          <p:nvPr userDrawn="1"/>
        </p:nvPicPr>
        <p:blipFill>
          <a:blip r:embed="rId14">
            <a:alphaModFix/>
          </a:blip>
          <a:stretch>
            <a:fillRect/>
          </a:stretch>
        </p:blipFill>
        <p:spPr>
          <a:xfrm>
            <a:off x="2395621" y="6302608"/>
            <a:ext cx="1296871" cy="318307"/>
          </a:xfrm>
          <a:prstGeom prst="rect">
            <a:avLst/>
          </a:prstGeom>
          <a:noFill/>
          <a:ln>
            <a:noFill/>
          </a:ln>
        </p:spPr>
      </p:pic>
    </p:spTree>
    <p:extLst>
      <p:ext uri="{BB962C8B-B14F-4D97-AF65-F5344CB8AC3E}">
        <p14:creationId xmlns:p14="http://schemas.microsoft.com/office/powerpoint/2010/main" val="201754671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hf hdr="0" dt="0"/>
  <p:txStyles>
    <p:titleStyle>
      <a:lvl1pPr algn="ctr" rtl="0" eaLnBrk="1" fontAlgn="base" hangingPunct="1">
        <a:spcBef>
          <a:spcPct val="0"/>
        </a:spcBef>
        <a:spcAft>
          <a:spcPct val="0"/>
        </a:spcAft>
        <a:defRPr sz="3600" kern="1200">
          <a:solidFill>
            <a:schemeClr val="tx1"/>
          </a:solidFill>
          <a:latin typeface="+mj-lt"/>
          <a:ea typeface="+mj-ea"/>
          <a:cs typeface="+mj-cs"/>
        </a:defRPr>
      </a:lvl1pPr>
      <a:lvl2pPr algn="ctr" rtl="0" eaLnBrk="1" fontAlgn="base" hangingPunct="1">
        <a:spcBef>
          <a:spcPct val="0"/>
        </a:spcBef>
        <a:spcAft>
          <a:spcPct val="0"/>
        </a:spcAft>
        <a:defRPr sz="3600">
          <a:solidFill>
            <a:schemeClr val="tx1"/>
          </a:solidFill>
          <a:latin typeface="Calibri" panose="020F0502020204030204" pitchFamily="34" charset="0"/>
        </a:defRPr>
      </a:lvl2pPr>
      <a:lvl3pPr algn="ctr" rtl="0" eaLnBrk="1" fontAlgn="base" hangingPunct="1">
        <a:spcBef>
          <a:spcPct val="0"/>
        </a:spcBef>
        <a:spcAft>
          <a:spcPct val="0"/>
        </a:spcAft>
        <a:defRPr sz="3600">
          <a:solidFill>
            <a:schemeClr val="tx1"/>
          </a:solidFill>
          <a:latin typeface="Calibri" panose="020F0502020204030204" pitchFamily="34" charset="0"/>
        </a:defRPr>
      </a:lvl3pPr>
      <a:lvl4pPr algn="ctr" rtl="0" eaLnBrk="1" fontAlgn="base" hangingPunct="1">
        <a:spcBef>
          <a:spcPct val="0"/>
        </a:spcBef>
        <a:spcAft>
          <a:spcPct val="0"/>
        </a:spcAft>
        <a:defRPr sz="3600">
          <a:solidFill>
            <a:schemeClr val="tx1"/>
          </a:solidFill>
          <a:latin typeface="Calibri" panose="020F0502020204030204" pitchFamily="34" charset="0"/>
        </a:defRPr>
      </a:lvl4pPr>
      <a:lvl5pPr algn="ctr" rtl="0" eaLnBrk="1" fontAlgn="base" hangingPunct="1">
        <a:spcBef>
          <a:spcPct val="0"/>
        </a:spcBef>
        <a:spcAft>
          <a:spcPct val="0"/>
        </a:spcAft>
        <a:defRPr sz="3600">
          <a:solidFill>
            <a:schemeClr val="tx1"/>
          </a:solidFill>
          <a:latin typeface="Calibri" panose="020F0502020204030204" pitchFamily="34" charset="0"/>
        </a:defRPr>
      </a:lvl5pPr>
      <a:lvl6pPr marL="457200" algn="ctr" rtl="0" eaLnBrk="1" fontAlgn="base" hangingPunct="1">
        <a:spcBef>
          <a:spcPct val="0"/>
        </a:spcBef>
        <a:spcAft>
          <a:spcPct val="0"/>
        </a:spcAft>
        <a:defRPr sz="3600">
          <a:solidFill>
            <a:schemeClr val="tx1"/>
          </a:solidFill>
          <a:latin typeface="Calibri" panose="020F0502020204030204" pitchFamily="34" charset="0"/>
        </a:defRPr>
      </a:lvl6pPr>
      <a:lvl7pPr marL="914400" algn="ctr" rtl="0" eaLnBrk="1" fontAlgn="base" hangingPunct="1">
        <a:spcBef>
          <a:spcPct val="0"/>
        </a:spcBef>
        <a:spcAft>
          <a:spcPct val="0"/>
        </a:spcAft>
        <a:defRPr sz="3600">
          <a:solidFill>
            <a:schemeClr val="tx1"/>
          </a:solidFill>
          <a:latin typeface="Calibri" panose="020F0502020204030204" pitchFamily="34" charset="0"/>
        </a:defRPr>
      </a:lvl7pPr>
      <a:lvl8pPr marL="1371600" algn="ctr" rtl="0" eaLnBrk="1" fontAlgn="base" hangingPunct="1">
        <a:spcBef>
          <a:spcPct val="0"/>
        </a:spcBef>
        <a:spcAft>
          <a:spcPct val="0"/>
        </a:spcAft>
        <a:defRPr sz="3600">
          <a:solidFill>
            <a:schemeClr val="tx1"/>
          </a:solidFill>
          <a:latin typeface="Calibri" panose="020F0502020204030204" pitchFamily="34" charset="0"/>
        </a:defRPr>
      </a:lvl8pPr>
      <a:lvl9pPr marL="1828800" algn="ctr" rtl="0" eaLnBrk="1" fontAlgn="base" hangingPunct="1">
        <a:spcBef>
          <a:spcPct val="0"/>
        </a:spcBef>
        <a:spcAft>
          <a:spcPct val="0"/>
        </a:spcAft>
        <a:defRPr sz="36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Clr>
          <a:srgbClr val="5EB2A1"/>
        </a:buClr>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lr>
          <a:srgbClr val="5EB2A1"/>
        </a:buClr>
        <a:buFont typeface="Wingdings" panose="05000000000000000000" pitchFamily="2" charset="2"/>
        <a:buChar char="Ø"/>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lr>
          <a:srgbClr val="5EB2A1"/>
        </a:buClr>
        <a:buFont typeface="Courier New" panose="02070309020205020404" pitchFamily="49" charset="0"/>
        <a:buChar char="o"/>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rgbClr val="5EB2A1"/>
        </a:buClr>
        <a:buFont typeface="Wingdings" panose="05000000000000000000" pitchFamily="2" charset="2"/>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lr>
          <a:srgbClr val="5EB2A1"/>
        </a:buClr>
        <a:buFont typeface="Wingdings" panose="05000000000000000000" pitchFamily="2" charset="2"/>
        <a:buChar char="ü"/>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image" Target="../media/image2.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mailto:dsworkshop@disclosurescotland.gov.scot?subject=DS%20RB%20Workshop"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http://disclosurescotland.eventbrite.com/" TargetMode="External"/><Relationship Id="rId5" Type="http://schemas.openxmlformats.org/officeDocument/2006/relationships/hyperlink" Target="https://twitter.com/disclosurescot" TargetMode="Externa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59396" y="1306145"/>
            <a:ext cx="10873208" cy="864096"/>
          </a:xfrm>
        </p:spPr>
        <p:txBody>
          <a:bodyPr rtlCol="0">
            <a:noAutofit/>
          </a:bodyPr>
          <a:lstStyle/>
          <a:p>
            <a:pPr fontAlgn="auto">
              <a:spcAft>
                <a:spcPts val="0"/>
              </a:spcAft>
              <a:defRPr/>
            </a:pPr>
            <a:r>
              <a:rPr lang="en-GB" sz="9600" b="1" dirty="0">
                <a:solidFill>
                  <a:srgbClr val="000818"/>
                </a:solidFill>
                <a:effectLst>
                  <a:outerShdw blurRad="38100" dist="38100" dir="2700000" algn="tl">
                    <a:srgbClr val="000000">
                      <a:alpha val="43137"/>
                    </a:srgbClr>
                  </a:outerShdw>
                </a:effectLst>
                <a:latin typeface="+mj-lt"/>
                <a:cs typeface="Arial" pitchFamily="34" charset="0"/>
              </a:rPr>
              <a:t>Disclosure (Scotland) Act </a:t>
            </a:r>
            <a:r>
              <a:rPr lang="en-GB" sz="6000" b="1" dirty="0">
                <a:solidFill>
                  <a:srgbClr val="000818"/>
                </a:solidFill>
                <a:effectLst>
                  <a:outerShdw blurRad="38100" dist="38100" dir="2700000" algn="tl">
                    <a:srgbClr val="000000">
                      <a:alpha val="43137"/>
                    </a:srgbClr>
                  </a:outerShdw>
                </a:effectLst>
                <a:latin typeface="+mj-lt"/>
                <a:cs typeface="Arial" pitchFamily="34" charset="0"/>
              </a:rPr>
              <a:t>2020</a:t>
            </a:r>
            <a:endParaRPr lang="en-GB" sz="9600" b="1" dirty="0">
              <a:solidFill>
                <a:srgbClr val="000818"/>
              </a:solidFill>
              <a:effectLst>
                <a:outerShdw blurRad="38100" dist="38100" dir="2700000" algn="tl">
                  <a:srgbClr val="000000">
                    <a:alpha val="43137"/>
                  </a:srgbClr>
                </a:outerShdw>
              </a:effectLst>
              <a:latin typeface="+mj-lt"/>
              <a:cs typeface="Arial" pitchFamily="34" charset="0"/>
            </a:endParaRPr>
          </a:p>
        </p:txBody>
      </p:sp>
      <p:pic>
        <p:nvPicPr>
          <p:cNvPr id="9219" name="Picture 2" descr="C:\Users\n310390\AppData\Local\Microsoft\Windows\Temporary Internet Files\Content.Outlook\2NE7HM2Q\logo2-disclosure-scotland (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952" y="150213"/>
            <a:ext cx="4032448" cy="1155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Volunteer Scotland Logo Poweroint.jpg"/>
          <p:cNvPicPr>
            <a:picLocks noChangeAspect="1"/>
          </p:cNvPicPr>
          <p:nvPr/>
        </p:nvPicPr>
        <p:blipFill>
          <a:blip r:embed="rId5" cstate="print"/>
          <a:srcRect/>
          <a:stretch>
            <a:fillRect/>
          </a:stretch>
        </p:blipFill>
        <p:spPr bwMode="auto">
          <a:xfrm>
            <a:off x="7176120" y="150213"/>
            <a:ext cx="4857452" cy="1232786"/>
          </a:xfrm>
          <a:prstGeom prst="rect">
            <a:avLst/>
          </a:prstGeom>
          <a:noFill/>
          <a:ln w="9525">
            <a:noFill/>
            <a:miter lim="800000"/>
            <a:headEnd/>
            <a:tailEnd/>
          </a:ln>
        </p:spPr>
      </p:pic>
      <p:sp>
        <p:nvSpPr>
          <p:cNvPr id="2" name="TextBox 1">
            <a:extLst>
              <a:ext uri="{FF2B5EF4-FFF2-40B4-BE49-F238E27FC236}">
                <a16:creationId xmlns:a16="http://schemas.microsoft.com/office/drawing/2014/main" id="{F516F3D2-1069-43CB-8142-DEABD0B287FF}"/>
              </a:ext>
            </a:extLst>
          </p:cNvPr>
          <p:cNvSpPr txBox="1"/>
          <p:nvPr/>
        </p:nvSpPr>
        <p:spPr>
          <a:xfrm>
            <a:off x="3071664" y="5290245"/>
            <a:ext cx="6840760" cy="523220"/>
          </a:xfrm>
          <a:prstGeom prst="rect">
            <a:avLst/>
          </a:prstGeom>
          <a:noFill/>
        </p:spPr>
        <p:txBody>
          <a:bodyPr wrap="square" rtlCol="0">
            <a:spAutoFit/>
          </a:bodyPr>
          <a:lstStyle/>
          <a:p>
            <a:r>
              <a:rPr lang="en-GB" sz="2800" b="1" dirty="0"/>
              <a:t>With Duncan Steele and Andrew Morrall</a:t>
            </a:r>
          </a:p>
        </p:txBody>
      </p:sp>
    </p:spTree>
  </p:cSld>
  <p:clrMapOvr>
    <a:overrideClrMapping bg1="lt1" tx1="dk1" bg2="lt2" tx2="dk2" accent1="accent1" accent2="accent2" accent3="accent3" accent4="accent4" accent5="accent5" accent6="accent6" hlink="hlink" folHlink="folHlink"/>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4000" y="1052736"/>
            <a:ext cx="10944000" cy="4923256"/>
          </a:xfrm>
        </p:spPr>
        <p:txBody>
          <a:bodyPr/>
          <a:lstStyle/>
          <a:p>
            <a:r>
              <a:rPr lang="en-GB" sz="4400" b="1" dirty="0">
                <a:solidFill>
                  <a:srgbClr val="FF0000"/>
                </a:solidFill>
              </a:rPr>
              <a:t>Current PVG Scheme will continue until implementation of new Act.</a:t>
            </a:r>
          </a:p>
          <a:p>
            <a:endParaRPr lang="en-GB" sz="1050" dirty="0">
              <a:solidFill>
                <a:srgbClr val="000818"/>
              </a:solidFill>
            </a:endParaRPr>
          </a:p>
          <a:p>
            <a:r>
              <a:rPr lang="en-GB" sz="3000" dirty="0">
                <a:solidFill>
                  <a:srgbClr val="000818"/>
                </a:solidFill>
              </a:rPr>
              <a:t>VSDS/DS will continue to offer training and support to organisations</a:t>
            </a:r>
          </a:p>
          <a:p>
            <a:endParaRPr lang="en-GB" sz="1000" dirty="0">
              <a:solidFill>
                <a:srgbClr val="000818"/>
              </a:solidFill>
            </a:endParaRPr>
          </a:p>
          <a:p>
            <a:r>
              <a:rPr lang="en-GB" sz="3000" dirty="0">
                <a:solidFill>
                  <a:srgbClr val="000818"/>
                </a:solidFill>
              </a:rPr>
              <a:t>VSDS/DS can offer training/support visits to individual groups if requested </a:t>
            </a:r>
          </a:p>
          <a:p>
            <a:endParaRPr lang="en-GB" sz="1000" dirty="0">
              <a:solidFill>
                <a:srgbClr val="000818"/>
              </a:solidFill>
            </a:endParaRPr>
          </a:p>
          <a:p>
            <a:r>
              <a:rPr lang="en-GB" sz="3000" dirty="0">
                <a:solidFill>
                  <a:srgbClr val="000818"/>
                </a:solidFill>
              </a:rPr>
              <a:t>News/events will be published on our website and in our regular e-mail newsletter.</a:t>
            </a:r>
          </a:p>
          <a:p>
            <a:endParaRPr lang="en-GB" dirty="0"/>
          </a:p>
        </p:txBody>
      </p:sp>
      <p:sp>
        <p:nvSpPr>
          <p:cNvPr id="3" name="Title 2"/>
          <p:cNvSpPr>
            <a:spLocks noGrp="1"/>
          </p:cNvSpPr>
          <p:nvPr>
            <p:ph type="title"/>
          </p:nvPr>
        </p:nvSpPr>
        <p:spPr/>
        <p:txBody>
          <a:bodyPr/>
          <a:lstStyle/>
          <a:p>
            <a:r>
              <a:rPr lang="en-GB" dirty="0"/>
              <a:t>What About Now?</a:t>
            </a:r>
          </a:p>
        </p:txBody>
      </p:sp>
    </p:spTree>
    <p:extLst>
      <p:ext uri="{BB962C8B-B14F-4D97-AF65-F5344CB8AC3E}">
        <p14:creationId xmlns:p14="http://schemas.microsoft.com/office/powerpoint/2010/main" val="600816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55440" y="1124744"/>
            <a:ext cx="10059760" cy="4968552"/>
          </a:xfrm>
        </p:spPr>
        <p:txBody>
          <a:bodyPr/>
          <a:lstStyle/>
          <a:p>
            <a:r>
              <a:rPr lang="en-GB" sz="11800" b="1" dirty="0">
                <a:effectLst>
                  <a:outerShdw blurRad="38100" dist="38100" dir="2700000" algn="tl">
                    <a:srgbClr val="000000">
                      <a:alpha val="43137"/>
                    </a:srgbClr>
                  </a:outerShdw>
                </a:effectLst>
              </a:rPr>
              <a:t>Any Questions</a:t>
            </a:r>
            <a:br>
              <a:rPr lang="en-GB" sz="11800" b="1" dirty="0">
                <a:effectLst>
                  <a:outerShdw blurRad="38100" dist="38100" dir="2700000" algn="tl">
                    <a:srgbClr val="000000">
                      <a:alpha val="43137"/>
                    </a:srgbClr>
                  </a:outerShdw>
                </a:effectLst>
              </a:rPr>
            </a:br>
            <a:endParaRPr lang="en-GB" sz="2000" b="1"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3791743" cy="32849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00257" y="0"/>
            <a:ext cx="3791743" cy="32849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1641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000" y="180000"/>
            <a:ext cx="10944000" cy="720000"/>
          </a:xfrm>
        </p:spPr>
        <p:txBody>
          <a:bodyPr/>
          <a:lstStyle/>
          <a:p>
            <a:r>
              <a:rPr lang="en-GB" sz="4800" b="1" dirty="0"/>
              <a:t>Thank You!</a:t>
            </a:r>
          </a:p>
        </p:txBody>
      </p:sp>
      <p:grpSp>
        <p:nvGrpSpPr>
          <p:cNvPr id="11" name="Group 10"/>
          <p:cNvGrpSpPr/>
          <p:nvPr/>
        </p:nvGrpSpPr>
        <p:grpSpPr>
          <a:xfrm>
            <a:off x="983432" y="1460453"/>
            <a:ext cx="10572794" cy="648670"/>
            <a:chOff x="2027428" y="2700502"/>
            <a:chExt cx="10572794" cy="648670"/>
          </a:xfrm>
        </p:grpSpPr>
        <p:sp>
          <p:nvSpPr>
            <p:cNvPr id="4" name="TextBox 3">
              <a:hlinkClick r:id="rId3"/>
            </p:cNvPr>
            <p:cNvSpPr txBox="1"/>
            <p:nvPr/>
          </p:nvSpPr>
          <p:spPr>
            <a:xfrm>
              <a:off x="2549864" y="2702841"/>
              <a:ext cx="10050358" cy="646331"/>
            </a:xfrm>
            <a:prstGeom prst="rect">
              <a:avLst/>
            </a:prstGeom>
            <a:noFill/>
          </p:spPr>
          <p:txBody>
            <a:bodyPr wrap="square" rtlCol="0">
              <a:spAutoFit/>
            </a:bodyPr>
            <a:lstStyle/>
            <a:p>
              <a:pPr lvl="0"/>
              <a:endParaRPr lang="en-GB" sz="3600" dirty="0">
                <a:solidFill>
                  <a:srgbClr val="000818"/>
                </a:solidFill>
                <a:latin typeface="Arial" panose="020B0604020202020204"/>
              </a:endParaRPr>
            </a:p>
          </p:txBody>
        </p:sp>
        <p:pic>
          <p:nvPicPr>
            <p:cNvPr id="10" name="Picture 7" descr="Related image">
              <a:hlinkClick r:id="rId3"/>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20193" b="22251"/>
            <a:stretch/>
          </p:blipFill>
          <p:spPr bwMode="auto">
            <a:xfrm>
              <a:off x="2027428" y="2700502"/>
              <a:ext cx="1047224" cy="634264"/>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TextBox 4">
            <a:hlinkClick r:id="rId5"/>
          </p:cNvPr>
          <p:cNvSpPr txBox="1"/>
          <p:nvPr/>
        </p:nvSpPr>
        <p:spPr>
          <a:xfrm>
            <a:off x="2358480" y="2413586"/>
            <a:ext cx="9498160" cy="707886"/>
          </a:xfrm>
          <a:prstGeom prst="rect">
            <a:avLst/>
          </a:prstGeom>
          <a:noFill/>
        </p:spPr>
        <p:txBody>
          <a:bodyPr wrap="square" rtlCol="0">
            <a:spAutoFit/>
          </a:bodyPr>
          <a:lstStyle/>
          <a:p>
            <a:pPr algn="ctr"/>
            <a:r>
              <a:rPr lang="en-GB" sz="4000" b="1" dirty="0">
                <a:solidFill>
                  <a:srgbClr val="0070C0"/>
                </a:solidFill>
                <a:latin typeface="Arial" panose="020B0604020202020204"/>
              </a:rPr>
              <a:t>@</a:t>
            </a:r>
            <a:r>
              <a:rPr lang="en-GB" sz="4000" b="1" dirty="0" err="1">
                <a:solidFill>
                  <a:srgbClr val="0070C0"/>
                </a:solidFill>
                <a:latin typeface="Arial" panose="020B0604020202020204"/>
              </a:rPr>
              <a:t>VolScotland</a:t>
            </a:r>
            <a:endParaRPr lang="en-GB" sz="4000" b="1" dirty="0">
              <a:solidFill>
                <a:srgbClr val="0070C0"/>
              </a:solidFill>
              <a:latin typeface="Arial" panose="020B0604020202020204"/>
            </a:endParaRPr>
          </a:p>
        </p:txBody>
      </p:sp>
      <p:sp>
        <p:nvSpPr>
          <p:cNvPr id="25" name="TextBox 24"/>
          <p:cNvSpPr txBox="1"/>
          <p:nvPr/>
        </p:nvSpPr>
        <p:spPr>
          <a:xfrm>
            <a:off x="3575720" y="4669457"/>
            <a:ext cx="6246656" cy="461665"/>
          </a:xfrm>
          <a:prstGeom prst="rect">
            <a:avLst/>
          </a:prstGeom>
          <a:noFill/>
        </p:spPr>
        <p:txBody>
          <a:bodyPr wrap="square" rtlCol="0">
            <a:spAutoFit/>
          </a:bodyPr>
          <a:lstStyle/>
          <a:p>
            <a:r>
              <a:rPr lang="en-GB" sz="2400" dirty="0">
                <a:solidFill>
                  <a:srgbClr val="000818"/>
                </a:solidFill>
                <a:latin typeface="+mn-lt"/>
              </a:rPr>
              <a:t>Future workshops &amp; events available on:</a:t>
            </a:r>
          </a:p>
        </p:txBody>
      </p:sp>
      <p:sp>
        <p:nvSpPr>
          <p:cNvPr id="6" name="TextBox 5">
            <a:hlinkClick r:id="rId6"/>
          </p:cNvPr>
          <p:cNvSpPr txBox="1"/>
          <p:nvPr/>
        </p:nvSpPr>
        <p:spPr>
          <a:xfrm>
            <a:off x="2358480" y="5131122"/>
            <a:ext cx="8856985" cy="707886"/>
          </a:xfrm>
          <a:prstGeom prst="rect">
            <a:avLst/>
          </a:prstGeom>
          <a:noFill/>
        </p:spPr>
        <p:txBody>
          <a:bodyPr wrap="square" rtlCol="0">
            <a:spAutoFit/>
          </a:bodyPr>
          <a:lstStyle/>
          <a:p>
            <a:pPr lvl="0" algn="ctr"/>
            <a:r>
              <a:rPr lang="en-GB" sz="4000" dirty="0">
                <a:solidFill>
                  <a:schemeClr val="tx2">
                    <a:lumMod val="50000"/>
                  </a:schemeClr>
                </a:solidFill>
                <a:latin typeface="Arial" panose="020B0604020202020204"/>
              </a:rPr>
              <a:t>https://www.volunteerscotland.net/</a:t>
            </a:r>
            <a:endParaRPr lang="en-GB" sz="2800" dirty="0">
              <a:solidFill>
                <a:schemeClr val="tx2">
                  <a:lumMod val="50000"/>
                </a:schemeClr>
              </a:solidFill>
            </a:endParaRPr>
          </a:p>
        </p:txBody>
      </p:sp>
      <p:sp>
        <p:nvSpPr>
          <p:cNvPr id="33" name="Rectangle 32"/>
          <p:cNvSpPr/>
          <p:nvPr/>
        </p:nvSpPr>
        <p:spPr>
          <a:xfrm>
            <a:off x="5199761" y="1025863"/>
            <a:ext cx="1792478" cy="461665"/>
          </a:xfrm>
          <a:prstGeom prst="rect">
            <a:avLst/>
          </a:prstGeom>
        </p:spPr>
        <p:txBody>
          <a:bodyPr wrap="none">
            <a:spAutoFit/>
          </a:bodyPr>
          <a:lstStyle/>
          <a:p>
            <a:r>
              <a:rPr lang="en-GB" sz="2400" dirty="0">
                <a:solidFill>
                  <a:srgbClr val="5EB2A1"/>
                </a:solidFill>
                <a:latin typeface="+mn-lt"/>
              </a:rPr>
              <a:t>Contact Us:</a:t>
            </a:r>
          </a:p>
        </p:txBody>
      </p:sp>
      <p:sp>
        <p:nvSpPr>
          <p:cNvPr id="3" name="Rectangle 2"/>
          <p:cNvSpPr/>
          <p:nvPr/>
        </p:nvSpPr>
        <p:spPr>
          <a:xfrm>
            <a:off x="2030656" y="1530124"/>
            <a:ext cx="8939114" cy="769441"/>
          </a:xfrm>
          <a:prstGeom prst="rect">
            <a:avLst/>
          </a:prstGeom>
        </p:spPr>
        <p:txBody>
          <a:bodyPr wrap="none">
            <a:spAutoFit/>
          </a:bodyPr>
          <a:lstStyle/>
          <a:p>
            <a:r>
              <a:rPr lang="en-GB" sz="4400" dirty="0">
                <a:solidFill>
                  <a:prstClr val="black"/>
                </a:solidFill>
              </a:rPr>
              <a:t>disclosures@volunteerscotland.org.uk</a:t>
            </a:r>
          </a:p>
        </p:txBody>
      </p:sp>
      <p:sp>
        <p:nvSpPr>
          <p:cNvPr id="19" name="TextBox 18">
            <a:hlinkClick r:id="rId5"/>
          </p:cNvPr>
          <p:cNvSpPr txBox="1"/>
          <p:nvPr/>
        </p:nvSpPr>
        <p:spPr>
          <a:xfrm>
            <a:off x="2358480" y="3491453"/>
            <a:ext cx="9498160" cy="923330"/>
          </a:xfrm>
          <a:prstGeom prst="rect">
            <a:avLst/>
          </a:prstGeom>
          <a:noFill/>
        </p:spPr>
        <p:txBody>
          <a:bodyPr wrap="square" rtlCol="0">
            <a:spAutoFit/>
          </a:bodyPr>
          <a:lstStyle/>
          <a:p>
            <a:pPr algn="ctr"/>
            <a:r>
              <a:rPr lang="en-GB" sz="5400" b="1" dirty="0">
                <a:solidFill>
                  <a:prstClr val="black"/>
                </a:solidFill>
              </a:rPr>
              <a:t>01786 849777</a:t>
            </a:r>
          </a:p>
        </p:txBody>
      </p:sp>
    </p:spTree>
    <p:extLst>
      <p:ext uri="{BB962C8B-B14F-4D97-AF65-F5344CB8AC3E}">
        <p14:creationId xmlns:p14="http://schemas.microsoft.com/office/powerpoint/2010/main" val="2716085150"/>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Disclosure (Scotland) Act Changes</a:t>
            </a:r>
          </a:p>
        </p:txBody>
      </p:sp>
      <p:sp>
        <p:nvSpPr>
          <p:cNvPr id="4" name="Rectangle 3"/>
          <p:cNvSpPr/>
          <p:nvPr/>
        </p:nvSpPr>
        <p:spPr>
          <a:xfrm>
            <a:off x="1959289" y="1124744"/>
            <a:ext cx="8273419" cy="523220"/>
          </a:xfrm>
          <a:prstGeom prst="rect">
            <a:avLst/>
          </a:prstGeom>
        </p:spPr>
        <p:txBody>
          <a:bodyPr wrap="none">
            <a:spAutoFit/>
          </a:bodyPr>
          <a:lstStyle/>
          <a:p>
            <a:pPr marL="0" indent="0" algn="ctr">
              <a:buNone/>
            </a:pPr>
            <a:r>
              <a:rPr lang="en-GB" sz="2800" dirty="0">
                <a:latin typeface="+mn-lt"/>
              </a:rPr>
              <a:t>Changes break down into 3 general principles:</a:t>
            </a:r>
          </a:p>
        </p:txBody>
      </p:sp>
      <p:sp>
        <p:nvSpPr>
          <p:cNvPr id="5" name="TextBox 4"/>
          <p:cNvSpPr txBox="1"/>
          <p:nvPr/>
        </p:nvSpPr>
        <p:spPr>
          <a:xfrm>
            <a:off x="1097676" y="1812584"/>
            <a:ext cx="5958682" cy="1107996"/>
          </a:xfrm>
          <a:prstGeom prst="rect">
            <a:avLst/>
          </a:prstGeom>
          <a:noFill/>
        </p:spPr>
        <p:txBody>
          <a:bodyPr wrap="none" rtlCol="0">
            <a:spAutoFit/>
          </a:bodyPr>
          <a:lstStyle/>
          <a:p>
            <a:r>
              <a:rPr lang="en-GB" sz="6600" b="1" dirty="0">
                <a:solidFill>
                  <a:srgbClr val="C00000"/>
                </a:solidFill>
                <a:latin typeface="+mn-lt"/>
                <a:cs typeface="+mn-cs"/>
              </a:rPr>
              <a:t>Safeguarding</a:t>
            </a:r>
          </a:p>
        </p:txBody>
      </p:sp>
      <p:sp>
        <p:nvSpPr>
          <p:cNvPr id="6" name="TextBox 5"/>
          <p:cNvSpPr txBox="1"/>
          <p:nvPr/>
        </p:nvSpPr>
        <p:spPr>
          <a:xfrm>
            <a:off x="3138152" y="3119661"/>
            <a:ext cx="5112297" cy="1107996"/>
          </a:xfrm>
          <a:prstGeom prst="rect">
            <a:avLst/>
          </a:prstGeom>
          <a:noFill/>
        </p:spPr>
        <p:txBody>
          <a:bodyPr wrap="none" rtlCol="0">
            <a:spAutoFit/>
          </a:bodyPr>
          <a:lstStyle/>
          <a:p>
            <a:r>
              <a:rPr lang="en-GB" sz="6600" b="1" dirty="0">
                <a:solidFill>
                  <a:srgbClr val="00B050"/>
                </a:solidFill>
                <a:latin typeface="+mn-lt"/>
                <a:cs typeface="+mn-cs"/>
              </a:rPr>
              <a:t>Simplifying</a:t>
            </a:r>
          </a:p>
        </p:txBody>
      </p:sp>
      <p:sp>
        <p:nvSpPr>
          <p:cNvPr id="7" name="TextBox 6"/>
          <p:cNvSpPr txBox="1"/>
          <p:nvPr/>
        </p:nvSpPr>
        <p:spPr>
          <a:xfrm>
            <a:off x="7056358" y="4386470"/>
            <a:ext cx="3307316" cy="1107996"/>
          </a:xfrm>
          <a:prstGeom prst="rect">
            <a:avLst/>
          </a:prstGeom>
          <a:noFill/>
        </p:spPr>
        <p:txBody>
          <a:bodyPr wrap="none" rtlCol="0">
            <a:spAutoFit/>
          </a:bodyPr>
          <a:lstStyle/>
          <a:p>
            <a:r>
              <a:rPr lang="en-GB" sz="6600" b="1" dirty="0">
                <a:solidFill>
                  <a:srgbClr val="990099"/>
                </a:solidFill>
                <a:latin typeface="+mn-lt"/>
                <a:cs typeface="+mn-cs"/>
              </a:rPr>
              <a:t>Privacy</a:t>
            </a:r>
          </a:p>
        </p:txBody>
      </p:sp>
    </p:spTree>
    <p:extLst>
      <p:ext uri="{BB962C8B-B14F-4D97-AF65-F5344CB8AC3E}">
        <p14:creationId xmlns:p14="http://schemas.microsoft.com/office/powerpoint/2010/main" val="1611054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7368" y="2056675"/>
            <a:ext cx="11593288" cy="3775508"/>
          </a:xfrm>
        </p:spPr>
        <p:txBody>
          <a:bodyPr anchor="ctr"/>
          <a:lstStyle/>
          <a:p>
            <a:r>
              <a:rPr lang="en-GB" sz="3000" dirty="0">
                <a:solidFill>
                  <a:srgbClr val="000818"/>
                </a:solidFill>
              </a:rPr>
              <a:t>Anyone doing work/volunteering with vulnerable groups will be legally required to be a member of the PVG Scheme. </a:t>
            </a:r>
          </a:p>
          <a:p>
            <a:r>
              <a:rPr lang="en-GB" sz="3000" dirty="0">
                <a:solidFill>
                  <a:srgbClr val="000818"/>
                </a:solidFill>
              </a:rPr>
              <a:t>It will be an offence to work in such a role without first joining the PVG Scheme or to employ someone in a role who you have not confirmed is an appropriate PVG scheme member</a:t>
            </a:r>
          </a:p>
          <a:p>
            <a:r>
              <a:rPr lang="en-GB" sz="3000" dirty="0">
                <a:solidFill>
                  <a:srgbClr val="000818"/>
                </a:solidFill>
              </a:rPr>
              <a:t>There will be a grace period between April and June.</a:t>
            </a:r>
          </a:p>
        </p:txBody>
      </p:sp>
      <p:sp>
        <p:nvSpPr>
          <p:cNvPr id="3" name="Title 2"/>
          <p:cNvSpPr>
            <a:spLocks noGrp="1"/>
          </p:cNvSpPr>
          <p:nvPr>
            <p:ph type="title"/>
          </p:nvPr>
        </p:nvSpPr>
        <p:spPr/>
        <p:txBody>
          <a:bodyPr/>
          <a:lstStyle/>
          <a:p>
            <a:r>
              <a:rPr lang="en-GB" dirty="0">
                <a:solidFill>
                  <a:srgbClr val="C00000"/>
                </a:solidFill>
              </a:rPr>
              <a:t>Safeguarding</a:t>
            </a:r>
          </a:p>
        </p:txBody>
      </p:sp>
      <p:sp>
        <p:nvSpPr>
          <p:cNvPr id="4" name="TextBox 3"/>
          <p:cNvSpPr txBox="1"/>
          <p:nvPr/>
        </p:nvSpPr>
        <p:spPr>
          <a:xfrm>
            <a:off x="624000" y="1041012"/>
            <a:ext cx="10944000" cy="1015663"/>
          </a:xfrm>
          <a:prstGeom prst="rect">
            <a:avLst/>
          </a:prstGeom>
          <a:noFill/>
        </p:spPr>
        <p:txBody>
          <a:bodyPr wrap="square" rtlCol="0">
            <a:spAutoFit/>
          </a:bodyPr>
          <a:lstStyle/>
          <a:p>
            <a:pPr lvl="0" algn="ctr">
              <a:spcBef>
                <a:spcPct val="20000"/>
              </a:spcBef>
              <a:buClr>
                <a:srgbClr val="5EB2A1"/>
              </a:buClr>
            </a:pPr>
            <a:r>
              <a:rPr lang="en-GB" sz="6000" b="1" dirty="0">
                <a:solidFill>
                  <a:srgbClr val="000818"/>
                </a:solidFill>
                <a:latin typeface="Lucida Sans"/>
                <a:cs typeface="+mn-cs"/>
              </a:rPr>
              <a:t>Legal Requirement</a:t>
            </a:r>
          </a:p>
        </p:txBody>
      </p:sp>
    </p:spTree>
    <p:extLst>
      <p:ext uri="{BB962C8B-B14F-4D97-AF65-F5344CB8AC3E}">
        <p14:creationId xmlns:p14="http://schemas.microsoft.com/office/powerpoint/2010/main" val="195176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9356" y="1772816"/>
            <a:ext cx="11593288" cy="4314055"/>
          </a:xfrm>
        </p:spPr>
        <p:txBody>
          <a:bodyPr anchor="ctr"/>
          <a:lstStyle/>
          <a:p>
            <a:r>
              <a:rPr lang="en-GB" sz="2300" dirty="0">
                <a:solidFill>
                  <a:srgbClr val="000818"/>
                </a:solidFill>
              </a:rPr>
              <a:t>Replace the concept of ‘doing regulated work’ with </a:t>
            </a:r>
            <a:r>
              <a:rPr lang="en-GB" sz="2300" dirty="0"/>
              <a:t>‘</a:t>
            </a:r>
            <a:r>
              <a:rPr lang="en-GB" sz="2300" b="1" dirty="0">
                <a:solidFill>
                  <a:srgbClr val="C00000"/>
                </a:solidFill>
              </a:rPr>
              <a:t>Regulated Roles</a:t>
            </a:r>
            <a:r>
              <a:rPr lang="en-GB" sz="2300" dirty="0"/>
              <a:t>’ </a:t>
            </a:r>
            <a:r>
              <a:rPr lang="en-GB" sz="2300" dirty="0">
                <a:solidFill>
                  <a:srgbClr val="000818"/>
                </a:solidFill>
              </a:rPr>
              <a:t>that qualify for PVG scheme membership</a:t>
            </a:r>
          </a:p>
          <a:p>
            <a:r>
              <a:rPr lang="en-GB" sz="2300" dirty="0">
                <a:solidFill>
                  <a:srgbClr val="000818"/>
                </a:solidFill>
              </a:rPr>
              <a:t>Roles will be determined by power or influence they have over children or adults </a:t>
            </a:r>
            <a:r>
              <a:rPr lang="en-GB" sz="2300" b="1" dirty="0">
                <a:solidFill>
                  <a:srgbClr val="C00000"/>
                </a:solidFill>
              </a:rPr>
              <a:t>(who will now be 18+)</a:t>
            </a:r>
            <a:r>
              <a:rPr lang="en-GB" sz="2300" dirty="0">
                <a:solidFill>
                  <a:srgbClr val="000818"/>
                </a:solidFill>
              </a:rPr>
              <a:t> who are protected as a result of receiving a service</a:t>
            </a:r>
          </a:p>
          <a:p>
            <a:r>
              <a:rPr lang="en-GB" sz="2300" dirty="0">
                <a:solidFill>
                  <a:srgbClr val="000818"/>
                </a:solidFill>
              </a:rPr>
              <a:t>The presence of specific activities within the role will determine the disclosure type.</a:t>
            </a:r>
          </a:p>
          <a:p>
            <a:r>
              <a:rPr lang="en-GB" sz="2300" dirty="0">
                <a:solidFill>
                  <a:srgbClr val="000818"/>
                </a:solidFill>
              </a:rPr>
              <a:t>Easier to understand and for employers to identify when to utilise PVG scheme</a:t>
            </a:r>
          </a:p>
        </p:txBody>
      </p:sp>
      <p:sp>
        <p:nvSpPr>
          <p:cNvPr id="3" name="Title 2"/>
          <p:cNvSpPr>
            <a:spLocks noGrp="1"/>
          </p:cNvSpPr>
          <p:nvPr>
            <p:ph type="title"/>
          </p:nvPr>
        </p:nvSpPr>
        <p:spPr/>
        <p:txBody>
          <a:bodyPr/>
          <a:lstStyle/>
          <a:p>
            <a:r>
              <a:rPr lang="en-GB" dirty="0">
                <a:solidFill>
                  <a:srgbClr val="C00000"/>
                </a:solidFill>
              </a:rPr>
              <a:t>Safeguarding - Key Proposal</a:t>
            </a:r>
          </a:p>
        </p:txBody>
      </p:sp>
      <p:sp>
        <p:nvSpPr>
          <p:cNvPr id="4" name="TextBox 3"/>
          <p:cNvSpPr txBox="1"/>
          <p:nvPr/>
        </p:nvSpPr>
        <p:spPr>
          <a:xfrm>
            <a:off x="767408" y="901169"/>
            <a:ext cx="10944000" cy="1015663"/>
          </a:xfrm>
          <a:prstGeom prst="rect">
            <a:avLst/>
          </a:prstGeom>
          <a:noFill/>
        </p:spPr>
        <p:txBody>
          <a:bodyPr wrap="square" rtlCol="0">
            <a:spAutoFit/>
          </a:bodyPr>
          <a:lstStyle/>
          <a:p>
            <a:pPr lvl="0" algn="ctr">
              <a:spcBef>
                <a:spcPct val="20000"/>
              </a:spcBef>
              <a:buClr>
                <a:srgbClr val="5EB2A1"/>
              </a:buClr>
            </a:pPr>
            <a:r>
              <a:rPr lang="en-GB" sz="6000" b="1" dirty="0">
                <a:solidFill>
                  <a:srgbClr val="000818"/>
                </a:solidFill>
                <a:latin typeface="Lucida Sans"/>
                <a:cs typeface="+mn-cs"/>
              </a:rPr>
              <a:t>Regulated Roles</a:t>
            </a:r>
          </a:p>
        </p:txBody>
      </p:sp>
    </p:spTree>
    <p:extLst>
      <p:ext uri="{BB962C8B-B14F-4D97-AF65-F5344CB8AC3E}">
        <p14:creationId xmlns:p14="http://schemas.microsoft.com/office/powerpoint/2010/main" val="2796066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4000" y="3068960"/>
            <a:ext cx="10944000" cy="2869053"/>
          </a:xfrm>
        </p:spPr>
        <p:txBody>
          <a:bodyPr anchor="ctr"/>
          <a:lstStyle/>
          <a:p>
            <a:r>
              <a:rPr lang="en-GB" sz="2400" dirty="0">
                <a:solidFill>
                  <a:srgbClr val="000818"/>
                </a:solidFill>
              </a:rPr>
              <a:t>Introduce provisions around permitting umbrella bodies acting on behalf of those receiving personal care through self directed support to receive vetting information and support safe &amp; fair recruitment.</a:t>
            </a:r>
          </a:p>
          <a:p>
            <a:r>
              <a:rPr lang="en-GB" sz="2400" dirty="0">
                <a:solidFill>
                  <a:srgbClr val="000818"/>
                </a:solidFill>
              </a:rPr>
              <a:t>Current route of accessing statement of scheme membership for those providing self directed care will also continue.</a:t>
            </a:r>
          </a:p>
          <a:p>
            <a:r>
              <a:rPr lang="en-GB" sz="2400" dirty="0">
                <a:solidFill>
                  <a:srgbClr val="000818"/>
                </a:solidFill>
              </a:rPr>
              <a:t>Existing legislation does not provide for private citizens who employ personal assistants to refer their employees to Disclosure Scotland.</a:t>
            </a:r>
          </a:p>
          <a:p>
            <a:r>
              <a:rPr lang="en-GB" sz="2400" dirty="0">
                <a:solidFill>
                  <a:srgbClr val="000818"/>
                </a:solidFill>
              </a:rPr>
              <a:t>Would strengthen safeguarding around self-directed support and personal employment.</a:t>
            </a:r>
          </a:p>
          <a:p>
            <a:endParaRPr lang="en-GB" sz="2400" dirty="0">
              <a:solidFill>
                <a:srgbClr val="000818"/>
              </a:solidFill>
            </a:endParaRPr>
          </a:p>
          <a:p>
            <a:endParaRPr lang="en-GB" sz="2400" dirty="0">
              <a:solidFill>
                <a:srgbClr val="000818"/>
              </a:solidFill>
            </a:endParaRPr>
          </a:p>
        </p:txBody>
      </p:sp>
      <p:sp>
        <p:nvSpPr>
          <p:cNvPr id="3" name="Title 2"/>
          <p:cNvSpPr>
            <a:spLocks noGrp="1"/>
          </p:cNvSpPr>
          <p:nvPr>
            <p:ph type="title"/>
          </p:nvPr>
        </p:nvSpPr>
        <p:spPr/>
        <p:txBody>
          <a:bodyPr/>
          <a:lstStyle/>
          <a:p>
            <a:r>
              <a:rPr lang="en-GB" dirty="0">
                <a:solidFill>
                  <a:srgbClr val="C00000"/>
                </a:solidFill>
              </a:rPr>
              <a:t>Safeguarding - Key Proposal</a:t>
            </a:r>
          </a:p>
        </p:txBody>
      </p:sp>
      <p:sp>
        <p:nvSpPr>
          <p:cNvPr id="4" name="TextBox 3"/>
          <p:cNvSpPr txBox="1"/>
          <p:nvPr/>
        </p:nvSpPr>
        <p:spPr>
          <a:xfrm>
            <a:off x="119336" y="1239955"/>
            <a:ext cx="11809312" cy="707886"/>
          </a:xfrm>
          <a:prstGeom prst="rect">
            <a:avLst/>
          </a:prstGeom>
          <a:noFill/>
        </p:spPr>
        <p:txBody>
          <a:bodyPr wrap="square" rtlCol="0">
            <a:spAutoFit/>
          </a:bodyPr>
          <a:lstStyle/>
          <a:p>
            <a:pPr lvl="0" algn="ctr">
              <a:spcBef>
                <a:spcPct val="20000"/>
              </a:spcBef>
              <a:buClr>
                <a:srgbClr val="5EB2A1"/>
              </a:buClr>
            </a:pPr>
            <a:r>
              <a:rPr lang="en-GB" sz="4000" b="1" dirty="0">
                <a:solidFill>
                  <a:srgbClr val="000818"/>
                </a:solidFill>
                <a:latin typeface="Lucida Sans"/>
                <a:cs typeface="+mn-cs"/>
              </a:rPr>
              <a:t>Personal Employment / Self Directed Care</a:t>
            </a:r>
          </a:p>
        </p:txBody>
      </p:sp>
    </p:spTree>
    <p:extLst>
      <p:ext uri="{BB962C8B-B14F-4D97-AF65-F5344CB8AC3E}">
        <p14:creationId xmlns:p14="http://schemas.microsoft.com/office/powerpoint/2010/main" val="494098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4000" y="2348880"/>
            <a:ext cx="10944000" cy="3699120"/>
          </a:xfrm>
        </p:spPr>
        <p:txBody>
          <a:bodyPr anchor="ctr"/>
          <a:lstStyle/>
          <a:p>
            <a:r>
              <a:rPr lang="en-GB" sz="2800" dirty="0">
                <a:solidFill>
                  <a:srgbClr val="000818"/>
                </a:solidFill>
              </a:rPr>
              <a:t>Disclosures would be across 2 distinct levels </a:t>
            </a:r>
          </a:p>
          <a:p>
            <a:pPr marL="0" indent="0">
              <a:buNone/>
            </a:pPr>
            <a:r>
              <a:rPr lang="en-GB" sz="2800" dirty="0">
                <a:solidFill>
                  <a:srgbClr val="000818"/>
                </a:solidFill>
              </a:rPr>
              <a:t>	-  </a:t>
            </a:r>
            <a:r>
              <a:rPr lang="en-GB" sz="2800" b="1" dirty="0">
                <a:solidFill>
                  <a:srgbClr val="36EA61"/>
                </a:solidFill>
                <a:effectLst>
                  <a:outerShdw blurRad="38100" dist="38100" dir="2700000" algn="tl">
                    <a:srgbClr val="000000">
                      <a:alpha val="43137"/>
                    </a:srgbClr>
                  </a:outerShdw>
                </a:effectLst>
              </a:rPr>
              <a:t>LEVEL 1</a:t>
            </a:r>
            <a:r>
              <a:rPr lang="en-GB" sz="2800" b="1" dirty="0">
                <a:solidFill>
                  <a:srgbClr val="36EA61"/>
                </a:solidFill>
              </a:rPr>
              <a:t> </a:t>
            </a:r>
            <a:r>
              <a:rPr lang="en-GB" sz="2800" dirty="0">
                <a:solidFill>
                  <a:srgbClr val="000818"/>
                </a:solidFill>
              </a:rPr>
              <a:t>and </a:t>
            </a:r>
            <a:r>
              <a:rPr lang="en-GB" sz="2800" b="1" dirty="0">
                <a:solidFill>
                  <a:srgbClr val="038109"/>
                </a:solidFill>
                <a:effectLst>
                  <a:outerShdw blurRad="38100" dist="38100" dir="2700000" algn="tl">
                    <a:srgbClr val="000000">
                      <a:alpha val="43137"/>
                    </a:srgbClr>
                  </a:outerShdw>
                </a:effectLst>
              </a:rPr>
              <a:t>LEVEL 2</a:t>
            </a:r>
          </a:p>
          <a:p>
            <a:r>
              <a:rPr lang="en-GB" sz="2800" dirty="0">
                <a:solidFill>
                  <a:srgbClr val="000818"/>
                </a:solidFill>
              </a:rPr>
              <a:t>VSDS/DS are committed to increasing training and guidance to ensure that enrolled bodies/applicants get the best out of the new system.</a:t>
            </a:r>
          </a:p>
          <a:p>
            <a:r>
              <a:rPr lang="en-GB" sz="2800" dirty="0">
                <a:solidFill>
                  <a:srgbClr val="000818"/>
                </a:solidFill>
              </a:rPr>
              <a:t>VSDS/DS will continue to engage with stakeholders through  development and implementation.</a:t>
            </a:r>
          </a:p>
        </p:txBody>
      </p:sp>
      <p:sp>
        <p:nvSpPr>
          <p:cNvPr id="3" name="Title 2"/>
          <p:cNvSpPr>
            <a:spLocks noGrp="1"/>
          </p:cNvSpPr>
          <p:nvPr>
            <p:ph type="title"/>
          </p:nvPr>
        </p:nvSpPr>
        <p:spPr/>
        <p:txBody>
          <a:bodyPr/>
          <a:lstStyle/>
          <a:p>
            <a:r>
              <a:rPr lang="en-GB" dirty="0">
                <a:solidFill>
                  <a:srgbClr val="00B050"/>
                </a:solidFill>
              </a:rPr>
              <a:t>Simplifying - Key Proposal</a:t>
            </a:r>
          </a:p>
        </p:txBody>
      </p:sp>
      <p:sp>
        <p:nvSpPr>
          <p:cNvPr id="4" name="TextBox 3"/>
          <p:cNvSpPr txBox="1"/>
          <p:nvPr/>
        </p:nvSpPr>
        <p:spPr>
          <a:xfrm>
            <a:off x="624000" y="1124744"/>
            <a:ext cx="10944000" cy="830997"/>
          </a:xfrm>
          <a:prstGeom prst="rect">
            <a:avLst/>
          </a:prstGeom>
          <a:noFill/>
        </p:spPr>
        <p:txBody>
          <a:bodyPr wrap="square" rtlCol="0">
            <a:spAutoFit/>
          </a:bodyPr>
          <a:lstStyle/>
          <a:p>
            <a:pPr lvl="0" algn="ctr">
              <a:spcBef>
                <a:spcPct val="20000"/>
              </a:spcBef>
              <a:buClr>
                <a:srgbClr val="5EB2A1"/>
              </a:buClr>
            </a:pPr>
            <a:r>
              <a:rPr lang="en-GB" sz="4800" b="1" dirty="0">
                <a:solidFill>
                  <a:srgbClr val="000818"/>
                </a:solidFill>
                <a:latin typeface="Lucida Sans"/>
                <a:cs typeface="+mn-cs"/>
              </a:rPr>
              <a:t>Simplification of Disclosures</a:t>
            </a:r>
          </a:p>
        </p:txBody>
      </p:sp>
    </p:spTree>
    <p:extLst>
      <p:ext uri="{BB962C8B-B14F-4D97-AF65-F5344CB8AC3E}">
        <p14:creationId xmlns:p14="http://schemas.microsoft.com/office/powerpoint/2010/main" val="399843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4000" y="2348880"/>
            <a:ext cx="10944000" cy="3699120"/>
          </a:xfrm>
        </p:spPr>
        <p:txBody>
          <a:bodyPr anchor="ctr"/>
          <a:lstStyle/>
          <a:p>
            <a:r>
              <a:rPr lang="en-GB" sz="2500" dirty="0">
                <a:solidFill>
                  <a:srgbClr val="000818"/>
                </a:solidFill>
              </a:rPr>
              <a:t>End of lifetime PVG Scheme membership, replaced with (renewable) </a:t>
            </a:r>
            <a:r>
              <a:rPr lang="en-GB" sz="2500" b="1" dirty="0">
                <a:solidFill>
                  <a:srgbClr val="C00000"/>
                </a:solidFill>
              </a:rPr>
              <a:t>5 year membership</a:t>
            </a:r>
            <a:r>
              <a:rPr lang="en-GB" sz="2500" dirty="0"/>
              <a:t>. </a:t>
            </a:r>
            <a:r>
              <a:rPr lang="en-GB" sz="1600" dirty="0"/>
              <a:t>(Scheduled for 1</a:t>
            </a:r>
            <a:r>
              <a:rPr lang="en-GB" sz="1600" baseline="30000" dirty="0"/>
              <a:t>st</a:t>
            </a:r>
            <a:r>
              <a:rPr lang="en-GB" sz="1600" dirty="0"/>
              <a:t> April 2026)</a:t>
            </a:r>
          </a:p>
          <a:p>
            <a:r>
              <a:rPr lang="en-GB" sz="2500" dirty="0">
                <a:solidFill>
                  <a:srgbClr val="000818"/>
                </a:solidFill>
              </a:rPr>
              <a:t>Those joining the PVG Scheme tend to remain in it long after they no longer undertake regulated work.</a:t>
            </a:r>
          </a:p>
          <a:p>
            <a:r>
              <a:rPr lang="en-GB" sz="2500" dirty="0">
                <a:solidFill>
                  <a:srgbClr val="000818"/>
                </a:solidFill>
              </a:rPr>
              <a:t>Members can make multiple applications during 5 year period.</a:t>
            </a:r>
          </a:p>
          <a:p>
            <a:r>
              <a:rPr lang="en-GB" sz="2500" dirty="0">
                <a:solidFill>
                  <a:srgbClr val="000818"/>
                </a:solidFill>
              </a:rPr>
              <a:t>Helps to ensure employers are not notified of sensitive information on an individual after they have left regulated roles/work, reducing the risk this presents to an employer within </a:t>
            </a:r>
            <a:r>
              <a:rPr lang="en-GB" sz="2500" b="1" dirty="0">
                <a:solidFill>
                  <a:srgbClr val="C00000"/>
                </a:solidFill>
              </a:rPr>
              <a:t>GDPR / Data Protection Act 2018</a:t>
            </a:r>
            <a:r>
              <a:rPr lang="en-GB" sz="2500" dirty="0">
                <a:solidFill>
                  <a:srgbClr val="000818"/>
                </a:solidFill>
              </a:rPr>
              <a:t>.</a:t>
            </a:r>
          </a:p>
          <a:p>
            <a:endParaRPr lang="en-GB" sz="2500" dirty="0"/>
          </a:p>
        </p:txBody>
      </p:sp>
      <p:sp>
        <p:nvSpPr>
          <p:cNvPr id="3" name="Title 2"/>
          <p:cNvSpPr>
            <a:spLocks noGrp="1"/>
          </p:cNvSpPr>
          <p:nvPr>
            <p:ph type="title"/>
          </p:nvPr>
        </p:nvSpPr>
        <p:spPr/>
        <p:txBody>
          <a:bodyPr/>
          <a:lstStyle/>
          <a:p>
            <a:r>
              <a:rPr lang="en-GB" dirty="0">
                <a:solidFill>
                  <a:srgbClr val="990099"/>
                </a:solidFill>
              </a:rPr>
              <a:t>Privacy</a:t>
            </a:r>
          </a:p>
        </p:txBody>
      </p:sp>
      <p:sp>
        <p:nvSpPr>
          <p:cNvPr id="4" name="TextBox 3"/>
          <p:cNvSpPr txBox="1"/>
          <p:nvPr/>
        </p:nvSpPr>
        <p:spPr>
          <a:xfrm>
            <a:off x="624000" y="1052736"/>
            <a:ext cx="10944000" cy="1015663"/>
          </a:xfrm>
          <a:prstGeom prst="rect">
            <a:avLst/>
          </a:prstGeom>
          <a:noFill/>
        </p:spPr>
        <p:txBody>
          <a:bodyPr wrap="square" rtlCol="0">
            <a:spAutoFit/>
          </a:bodyPr>
          <a:lstStyle/>
          <a:p>
            <a:pPr lvl="0" algn="ctr">
              <a:spcBef>
                <a:spcPct val="20000"/>
              </a:spcBef>
              <a:buClr>
                <a:srgbClr val="5EB2A1"/>
              </a:buClr>
            </a:pPr>
            <a:r>
              <a:rPr lang="en-GB" sz="6000" b="1" dirty="0">
                <a:solidFill>
                  <a:srgbClr val="000818"/>
                </a:solidFill>
                <a:latin typeface="Lucida Sans"/>
                <a:cs typeface="+mn-cs"/>
              </a:rPr>
              <a:t>Membership Length</a:t>
            </a:r>
          </a:p>
        </p:txBody>
      </p:sp>
    </p:spTree>
    <p:extLst>
      <p:ext uri="{BB962C8B-B14F-4D97-AF65-F5344CB8AC3E}">
        <p14:creationId xmlns:p14="http://schemas.microsoft.com/office/powerpoint/2010/main" val="1143242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8960" y="2170372"/>
            <a:ext cx="10944000" cy="3699120"/>
          </a:xfrm>
        </p:spPr>
        <p:txBody>
          <a:bodyPr anchor="ctr"/>
          <a:lstStyle/>
          <a:p>
            <a:r>
              <a:rPr lang="en-GB" sz="2800" dirty="0">
                <a:solidFill>
                  <a:srgbClr val="000818"/>
                </a:solidFill>
              </a:rPr>
              <a:t>There will be a minimum age of </a:t>
            </a:r>
            <a:r>
              <a:rPr lang="en-GB" sz="2800" b="1" dirty="0">
                <a:solidFill>
                  <a:srgbClr val="FF0000"/>
                </a:solidFill>
              </a:rPr>
              <a:t>16 years old</a:t>
            </a:r>
            <a:r>
              <a:rPr lang="en-GB" sz="2800" dirty="0"/>
              <a:t> </a:t>
            </a:r>
            <a:r>
              <a:rPr lang="en-GB" sz="2800" dirty="0">
                <a:solidFill>
                  <a:srgbClr val="000818"/>
                </a:solidFill>
              </a:rPr>
              <a:t>on obtaining a criminal record check.</a:t>
            </a:r>
          </a:p>
          <a:p>
            <a:r>
              <a:rPr lang="en-GB" sz="2800" dirty="0">
                <a:solidFill>
                  <a:srgbClr val="000818"/>
                </a:solidFill>
              </a:rPr>
              <a:t>Under 16s will be allowed to be in a regulated role but you will not be able to PVG check them.</a:t>
            </a:r>
          </a:p>
          <a:p>
            <a:r>
              <a:rPr lang="en-GB" sz="2800" dirty="0">
                <a:solidFill>
                  <a:srgbClr val="000818"/>
                </a:solidFill>
              </a:rPr>
              <a:t>Convictions accrued between the ages of </a:t>
            </a:r>
            <a:r>
              <a:rPr lang="en-GB" sz="2800" b="1" dirty="0">
                <a:solidFill>
                  <a:srgbClr val="FF0000"/>
                </a:solidFill>
              </a:rPr>
              <a:t>12 and 17 </a:t>
            </a:r>
            <a:r>
              <a:rPr lang="en-GB" sz="2800" dirty="0">
                <a:solidFill>
                  <a:srgbClr val="000818"/>
                </a:solidFill>
              </a:rPr>
              <a:t>will not automatically be released on a disclosure.</a:t>
            </a:r>
          </a:p>
        </p:txBody>
      </p:sp>
      <p:sp>
        <p:nvSpPr>
          <p:cNvPr id="3" name="Title 2"/>
          <p:cNvSpPr>
            <a:spLocks noGrp="1"/>
          </p:cNvSpPr>
          <p:nvPr>
            <p:ph type="title"/>
          </p:nvPr>
        </p:nvSpPr>
        <p:spPr/>
        <p:txBody>
          <a:bodyPr/>
          <a:lstStyle/>
          <a:p>
            <a:r>
              <a:rPr lang="en-GB" dirty="0">
                <a:solidFill>
                  <a:srgbClr val="990099"/>
                </a:solidFill>
              </a:rPr>
              <a:t>Privacy - Key Proposal</a:t>
            </a:r>
          </a:p>
        </p:txBody>
      </p:sp>
      <p:sp>
        <p:nvSpPr>
          <p:cNvPr id="4" name="TextBox 3"/>
          <p:cNvSpPr txBox="1"/>
          <p:nvPr/>
        </p:nvSpPr>
        <p:spPr>
          <a:xfrm>
            <a:off x="624000" y="1239955"/>
            <a:ext cx="10944000" cy="1015663"/>
          </a:xfrm>
          <a:prstGeom prst="rect">
            <a:avLst/>
          </a:prstGeom>
          <a:noFill/>
        </p:spPr>
        <p:txBody>
          <a:bodyPr wrap="square" rtlCol="0">
            <a:spAutoFit/>
          </a:bodyPr>
          <a:lstStyle/>
          <a:p>
            <a:pPr lvl="0" algn="ctr">
              <a:spcBef>
                <a:spcPct val="20000"/>
              </a:spcBef>
              <a:buClr>
                <a:srgbClr val="5EB2A1"/>
              </a:buClr>
            </a:pPr>
            <a:r>
              <a:rPr lang="en-GB" sz="6000" b="1" dirty="0">
                <a:solidFill>
                  <a:srgbClr val="000818"/>
                </a:solidFill>
                <a:latin typeface="Lucida Sans"/>
                <a:cs typeface="+mn-cs"/>
              </a:rPr>
              <a:t>Age Restrictions </a:t>
            </a:r>
          </a:p>
        </p:txBody>
      </p:sp>
    </p:spTree>
    <p:extLst>
      <p:ext uri="{BB962C8B-B14F-4D97-AF65-F5344CB8AC3E}">
        <p14:creationId xmlns:p14="http://schemas.microsoft.com/office/powerpoint/2010/main" val="1567380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numCol="2"/>
          <a:lstStyle/>
          <a:p>
            <a:r>
              <a:rPr lang="en-GB" sz="3000" b="1" dirty="0">
                <a:solidFill>
                  <a:schemeClr val="bg2">
                    <a:lumMod val="10000"/>
                  </a:schemeClr>
                </a:solidFill>
              </a:rPr>
              <a:t>Legal Requirement</a:t>
            </a:r>
          </a:p>
          <a:p>
            <a:r>
              <a:rPr lang="en-GB" sz="3000" b="1" dirty="0">
                <a:solidFill>
                  <a:schemeClr val="bg2">
                    <a:lumMod val="10000"/>
                  </a:schemeClr>
                </a:solidFill>
              </a:rPr>
              <a:t>Regulated Roles</a:t>
            </a:r>
          </a:p>
          <a:p>
            <a:r>
              <a:rPr lang="en-GB" sz="3000" b="1" dirty="0">
                <a:solidFill>
                  <a:schemeClr val="bg2">
                    <a:lumMod val="10000"/>
                  </a:schemeClr>
                </a:solidFill>
              </a:rPr>
              <a:t>Standard Conditions </a:t>
            </a:r>
            <a:r>
              <a:rPr lang="en-GB" sz="1200" b="1" dirty="0">
                <a:solidFill>
                  <a:schemeClr val="tx1">
                    <a:lumMod val="75000"/>
                  </a:schemeClr>
                </a:solidFill>
              </a:rPr>
              <a:t>(Late 25)</a:t>
            </a:r>
            <a:endParaRPr lang="en-GB" sz="1200" b="1" dirty="0">
              <a:solidFill>
                <a:schemeClr val="bg2">
                  <a:lumMod val="10000"/>
                </a:schemeClr>
              </a:solidFill>
            </a:endParaRPr>
          </a:p>
          <a:p>
            <a:r>
              <a:rPr lang="en-GB" sz="3000" b="1" dirty="0">
                <a:solidFill>
                  <a:schemeClr val="bg2">
                    <a:lumMod val="10000"/>
                  </a:schemeClr>
                </a:solidFill>
              </a:rPr>
              <a:t>Referrals</a:t>
            </a:r>
          </a:p>
          <a:p>
            <a:r>
              <a:rPr lang="en-GB" sz="3000" b="1" dirty="0">
                <a:solidFill>
                  <a:schemeClr val="bg2">
                    <a:lumMod val="10000"/>
                  </a:schemeClr>
                </a:solidFill>
              </a:rPr>
              <a:t>Personal Employment</a:t>
            </a:r>
          </a:p>
          <a:p>
            <a:r>
              <a:rPr lang="en-GB" sz="3000" b="1" dirty="0">
                <a:solidFill>
                  <a:schemeClr val="bg2">
                    <a:lumMod val="10000"/>
                  </a:schemeClr>
                </a:solidFill>
              </a:rPr>
              <a:t>Simplifying Disclosures</a:t>
            </a:r>
          </a:p>
          <a:p>
            <a:r>
              <a:rPr lang="en-GB" sz="3000" b="1" dirty="0">
                <a:solidFill>
                  <a:schemeClr val="bg2">
                    <a:lumMod val="10000"/>
                  </a:schemeClr>
                </a:solidFill>
              </a:rPr>
              <a:t>Digital Delivery</a:t>
            </a:r>
          </a:p>
          <a:p>
            <a:r>
              <a:rPr lang="en-GB" sz="3000" b="1" dirty="0">
                <a:solidFill>
                  <a:schemeClr val="bg2">
                    <a:lumMod val="10000"/>
                  </a:schemeClr>
                </a:solidFill>
              </a:rPr>
              <a:t>Accredited Bodies</a:t>
            </a:r>
          </a:p>
          <a:p>
            <a:r>
              <a:rPr lang="en-GB" sz="3000" b="1" dirty="0">
                <a:solidFill>
                  <a:schemeClr val="bg2">
                    <a:lumMod val="10000"/>
                  </a:schemeClr>
                </a:solidFill>
              </a:rPr>
              <a:t>Membership Length</a:t>
            </a:r>
            <a:r>
              <a:rPr lang="en-GB" sz="1200" b="1" dirty="0">
                <a:solidFill>
                  <a:schemeClr val="tx1">
                    <a:lumMod val="75000"/>
                  </a:schemeClr>
                </a:solidFill>
              </a:rPr>
              <a:t> (April 26)</a:t>
            </a:r>
          </a:p>
          <a:p>
            <a:r>
              <a:rPr lang="en-GB" sz="3000" b="1" dirty="0">
                <a:solidFill>
                  <a:schemeClr val="bg2">
                    <a:lumMod val="10000"/>
                  </a:schemeClr>
                </a:solidFill>
              </a:rPr>
              <a:t>Age Restrictions</a:t>
            </a:r>
          </a:p>
          <a:p>
            <a:r>
              <a:rPr lang="en-GB" sz="3000" b="1" dirty="0">
                <a:solidFill>
                  <a:schemeClr val="bg2">
                    <a:lumMod val="10000"/>
                  </a:schemeClr>
                </a:solidFill>
              </a:rPr>
              <a:t>Childhood conviction</a:t>
            </a:r>
          </a:p>
          <a:p>
            <a:r>
              <a:rPr lang="en-GB" sz="3000" b="1" dirty="0">
                <a:solidFill>
                  <a:schemeClr val="bg2">
                    <a:lumMod val="10000"/>
                  </a:schemeClr>
                </a:solidFill>
              </a:rPr>
              <a:t>Application Process for Removable Convictions</a:t>
            </a:r>
          </a:p>
          <a:p>
            <a:r>
              <a:rPr lang="en-GB" sz="3000" b="1" dirty="0">
                <a:solidFill>
                  <a:schemeClr val="bg2">
                    <a:lumMod val="10000"/>
                  </a:schemeClr>
                </a:solidFill>
              </a:rPr>
              <a:t>Reduce Disclosure Period for Certain Convictions</a:t>
            </a:r>
          </a:p>
          <a:p>
            <a:r>
              <a:rPr lang="en-GB" sz="3000" b="1" dirty="0">
                <a:solidFill>
                  <a:schemeClr val="bg2">
                    <a:lumMod val="10000"/>
                  </a:schemeClr>
                </a:solidFill>
              </a:rPr>
              <a:t>Other Relevant Information (ORI)</a:t>
            </a:r>
          </a:p>
        </p:txBody>
      </p:sp>
      <p:sp>
        <p:nvSpPr>
          <p:cNvPr id="3" name="Title 2"/>
          <p:cNvSpPr>
            <a:spLocks noGrp="1"/>
          </p:cNvSpPr>
          <p:nvPr>
            <p:ph type="title"/>
          </p:nvPr>
        </p:nvSpPr>
        <p:spPr/>
        <p:txBody>
          <a:bodyPr/>
          <a:lstStyle/>
          <a:p>
            <a:r>
              <a:rPr lang="en-GB" dirty="0"/>
              <a:t>Key Changes - Summary</a:t>
            </a:r>
          </a:p>
        </p:txBody>
      </p:sp>
    </p:spTree>
    <p:extLst>
      <p:ext uri="{BB962C8B-B14F-4D97-AF65-F5344CB8AC3E}">
        <p14:creationId xmlns:p14="http://schemas.microsoft.com/office/powerpoint/2010/main" val="1471555730"/>
      </p:ext>
    </p:extLst>
  </p:cSld>
  <p:clrMapOvr>
    <a:masterClrMapping/>
  </p:clrMapOvr>
</p:sld>
</file>

<file path=ppt/theme/theme1.xml><?xml version="1.0" encoding="utf-8"?>
<a:theme xmlns:a="http://schemas.openxmlformats.org/drawingml/2006/main" name="DS Customer Engagement - External">
  <a:themeElements>
    <a:clrScheme name="Custom 2">
      <a:dk1>
        <a:srgbClr val="084E90"/>
      </a:dk1>
      <a:lt1>
        <a:srgbClr val="FFFFFF"/>
      </a:lt1>
      <a:dk2>
        <a:srgbClr val="83C9BB"/>
      </a:dk2>
      <a:lt2>
        <a:srgbClr val="EEECE1"/>
      </a:lt2>
      <a:accent1>
        <a:srgbClr val="4F81BD"/>
      </a:accent1>
      <a:accent2>
        <a:srgbClr val="C0504D"/>
      </a:accent2>
      <a:accent3>
        <a:srgbClr val="9BBB59"/>
      </a:accent3>
      <a:accent4>
        <a:srgbClr val="8064A2"/>
      </a:accent4>
      <a:accent5>
        <a:srgbClr val="4BACC6"/>
      </a:accent5>
      <a:accent6>
        <a:srgbClr val="F79646"/>
      </a:accent6>
      <a:hlink>
        <a:srgbClr val="77B9F7"/>
      </a:hlink>
      <a:folHlink>
        <a:srgbClr val="800080"/>
      </a:folHlink>
    </a:clrScheme>
    <a:fontScheme name="Custom 1">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S Customer Engagement - External" id="{2334BFA8-C9D5-4D0A-85A3-77FBAA8CBD31}" vid="{13DCFBE9-9393-4F78-BDC7-E0380E6B82F5}"/>
    </a:ext>
  </a:extLst>
</a:theme>
</file>

<file path=ppt/theme/theme2.xml><?xml version="1.0" encoding="utf-8"?>
<a:theme xmlns:a="http://schemas.openxmlformats.org/drawingml/2006/main" name="1_DS Customer Engagement - External">
  <a:themeElements>
    <a:clrScheme name="Custom 2">
      <a:dk1>
        <a:srgbClr val="084E90"/>
      </a:dk1>
      <a:lt1>
        <a:srgbClr val="FFFFFF"/>
      </a:lt1>
      <a:dk2>
        <a:srgbClr val="83C9BB"/>
      </a:dk2>
      <a:lt2>
        <a:srgbClr val="EEECE1"/>
      </a:lt2>
      <a:accent1>
        <a:srgbClr val="4F81BD"/>
      </a:accent1>
      <a:accent2>
        <a:srgbClr val="C0504D"/>
      </a:accent2>
      <a:accent3>
        <a:srgbClr val="9BBB59"/>
      </a:accent3>
      <a:accent4>
        <a:srgbClr val="8064A2"/>
      </a:accent4>
      <a:accent5>
        <a:srgbClr val="4BACC6"/>
      </a:accent5>
      <a:accent6>
        <a:srgbClr val="F79646"/>
      </a:accent6>
      <a:hlink>
        <a:srgbClr val="77B9F7"/>
      </a:hlink>
      <a:folHlink>
        <a:srgbClr val="800080"/>
      </a:folHlink>
    </a:clrScheme>
    <a:fontScheme name="Custom 1">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S Customer Engagement - External" id="{2334BFA8-C9D5-4D0A-85A3-77FBAA8CBD31}" vid="{13DCFBE9-9393-4F78-BDC7-E0380E6B82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2">
    <a:dk1>
      <a:srgbClr val="084E90"/>
    </a:dk1>
    <a:lt1>
      <a:srgbClr val="FFFFFF"/>
    </a:lt1>
    <a:dk2>
      <a:srgbClr val="83C9BB"/>
    </a:dk2>
    <a:lt2>
      <a:srgbClr val="EEECE1"/>
    </a:lt2>
    <a:accent1>
      <a:srgbClr val="4F81BD"/>
    </a:accent1>
    <a:accent2>
      <a:srgbClr val="C0504D"/>
    </a:accent2>
    <a:accent3>
      <a:srgbClr val="9BBB59"/>
    </a:accent3>
    <a:accent4>
      <a:srgbClr val="8064A2"/>
    </a:accent4>
    <a:accent5>
      <a:srgbClr val="4BACC6"/>
    </a:accent5>
    <a:accent6>
      <a:srgbClr val="F79646"/>
    </a:accent6>
    <a:hlink>
      <a:srgbClr val="77B9F7"/>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297faf7-6e97-4a5c-96d9-9353367272ee" xsi:nil="true"/>
    <lcf76f155ced4ddcb4097134ff3c332f xmlns="44d22321-0938-4b96-a1cf-d23f1eb84f51">
      <Terms xmlns="http://schemas.microsoft.com/office/infopath/2007/PartnerControls"/>
    </lcf76f155ced4ddcb4097134ff3c332f>
  </documentManagement>
</p:properties>
</file>

<file path=customXml/item3.xml><?xml version="1.0" encoding="utf-8"?>
<metadata xmlns="http://www.objective.com/ecm/document/metadata/53D26341A57B383EE0540010E0463CCA" version="1.0.0">
  <systemFields>
    <field name="Objective-Id">
      <value order="0">A24624326</value>
    </field>
    <field name="Objective-Title">
      <value order="0">Disclosure Scotland - Disclosure Bill - Stakeholder Engagement - Session Slidedeck (draft)</value>
    </field>
    <field name="Objective-Description">
      <value order="0"/>
    </field>
    <field name="Objective-CreationStamp">
      <value order="0">2019-04-18T14:34:49Z</value>
    </field>
    <field name="Objective-IsApproved">
      <value order="0">false</value>
    </field>
    <field name="Objective-IsPublished">
      <value order="0">true</value>
    </field>
    <field name="Objective-DatePublished">
      <value order="0">2019-06-28T12:03:20Z</value>
    </field>
    <field name="Objective-ModificationStamp">
      <value order="0">2019-06-28T14:12:48Z</value>
    </field>
    <field name="Objective-Owner">
      <value order="0">Mochan, Stephen S (U419256)</value>
    </field>
    <field name="Objective-Path">
      <value order="0">Objective Global Folder:SG File Plan:Crime, law, justice and rights:Justice system:General:Advice and policy: Justice system - general:Disclosure Scotland: Disclosure Bill: Stakeholder Engagement Events: 2019</value>
    </field>
    <field name="Objective-Parent">
      <value order="0">Disclosure Scotland: Disclosure Bill: Stakeholder Engagement Events: 2019</value>
    </field>
    <field name="Objective-State">
      <value order="0">Published</value>
    </field>
    <field name="Objective-VersionId">
      <value order="0">vA35737926</value>
    </field>
    <field name="Objective-Version">
      <value order="0">16.0</value>
    </field>
    <field name="Objective-VersionNumber">
      <value order="0">16</value>
    </field>
    <field name="Objective-VersionComment">
      <value order="0"/>
    </field>
    <field name="Objective-FileNumber">
      <value order="0">BUSPLAN/4869</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catalogue>
  </catalogues>
</metadata>
</file>

<file path=customXml/item4.xml><?xml version="1.0" encoding="utf-8"?>
<ct:contentTypeSchema xmlns:ct="http://schemas.microsoft.com/office/2006/metadata/contentType" xmlns:ma="http://schemas.microsoft.com/office/2006/metadata/properties/metaAttributes" ct:_="" ma:_="" ma:contentTypeName="Document" ma:contentTypeID="0x010100A54D9E515F7DD44780D388C1B6780103" ma:contentTypeVersion="12" ma:contentTypeDescription="Create a new document." ma:contentTypeScope="" ma:versionID="89039877aecbd681413253feb23c2d55">
  <xsd:schema xmlns:xsd="http://www.w3.org/2001/XMLSchema" xmlns:xs="http://www.w3.org/2001/XMLSchema" xmlns:p="http://schemas.microsoft.com/office/2006/metadata/properties" xmlns:ns2="44d22321-0938-4b96-a1cf-d23f1eb84f51" xmlns:ns3="5297faf7-6e97-4a5c-96d9-9353367272ee" targetNamespace="http://schemas.microsoft.com/office/2006/metadata/properties" ma:root="true" ma:fieldsID="1fed6a97c6b85a1b0e5a81c7a09f36e8" ns2:_="" ns3:_="">
    <xsd:import namespace="44d22321-0938-4b96-a1cf-d23f1eb84f51"/>
    <xsd:import namespace="5297faf7-6e97-4a5c-96d9-9353367272e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d22321-0938-4b96-a1cf-d23f1eb84f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9bda7b3-fa30-4866-a047-bdcbe10387d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297faf7-6e97-4a5c-96d9-9353367272e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d96444c-b60a-47eb-9bf3-c90c4c905510}" ma:internalName="TaxCatchAll" ma:showField="CatchAllData" ma:web="5297faf7-6e97-4a5c-96d9-9353367272e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3F1D6C-34D0-4B3F-AB6C-56F5B0430BF8}">
  <ds:schemaRefs>
    <ds:schemaRef ds:uri="http://schemas.microsoft.com/sharepoint/v3/contenttype/forms"/>
  </ds:schemaRefs>
</ds:datastoreItem>
</file>

<file path=customXml/itemProps2.xml><?xml version="1.0" encoding="utf-8"?>
<ds:datastoreItem xmlns:ds="http://schemas.openxmlformats.org/officeDocument/2006/customXml" ds:itemID="{1DB1A53F-026C-4BED-9BF5-4BFA2E30B849}">
  <ds:schemaRefs>
    <ds:schemaRef ds:uri="http://schemas.microsoft.com/office/2006/metadata/properties"/>
    <ds:schemaRef ds:uri="http://schemas.microsoft.com/office/infopath/2007/PartnerControls"/>
    <ds:schemaRef ds:uri="5297faf7-6e97-4a5c-96d9-9353367272ee"/>
    <ds:schemaRef ds:uri="44d22321-0938-4b96-a1cf-d23f1eb84f51"/>
  </ds:schemaRefs>
</ds:datastoreItem>
</file>

<file path=customXml/itemProps3.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customXml/itemProps4.xml><?xml version="1.0" encoding="utf-8"?>
<ds:datastoreItem xmlns:ds="http://schemas.openxmlformats.org/officeDocument/2006/customXml" ds:itemID="{3EE9F1E9-3026-496E-85D0-1756E97C4B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d22321-0938-4b96-a1cf-d23f1eb84f51"/>
    <ds:schemaRef ds:uri="5297faf7-6e97-4a5c-96d9-9353367272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5655</TotalTime>
  <Words>1090</Words>
  <Application>Microsoft Office PowerPoint</Application>
  <PresentationFormat>Widescreen</PresentationFormat>
  <Paragraphs>111</Paragraphs>
  <Slides>12</Slides>
  <Notes>9</Notes>
  <HiddenSlides>0</HiddenSlides>
  <MMClips>0</MMClips>
  <ScaleCrop>false</ScaleCrop>
  <HeadingPairs>
    <vt:vector size="8" baseType="variant">
      <vt:variant>
        <vt:lpstr>Fonts Used</vt:lpstr>
      </vt:variant>
      <vt:variant>
        <vt:i4>5</vt:i4>
      </vt:variant>
      <vt:variant>
        <vt:lpstr>Theme</vt:lpstr>
      </vt:variant>
      <vt:variant>
        <vt:i4>2</vt:i4>
      </vt:variant>
      <vt:variant>
        <vt:lpstr>Slide Titles</vt:lpstr>
      </vt:variant>
      <vt:variant>
        <vt:i4>12</vt:i4>
      </vt:variant>
      <vt:variant>
        <vt:lpstr>Custom Shows</vt:lpstr>
      </vt:variant>
      <vt:variant>
        <vt:i4>2</vt:i4>
      </vt:variant>
    </vt:vector>
  </HeadingPairs>
  <TitlesOfParts>
    <vt:vector size="21" baseType="lpstr">
      <vt:lpstr>Arial</vt:lpstr>
      <vt:lpstr>Calibri</vt:lpstr>
      <vt:lpstr>Courier New</vt:lpstr>
      <vt:lpstr>Lucida Sans</vt:lpstr>
      <vt:lpstr>Wingdings</vt:lpstr>
      <vt:lpstr>DS Customer Engagement - External</vt:lpstr>
      <vt:lpstr>1_DS Customer Engagement - External</vt:lpstr>
      <vt:lpstr>PowerPoint Presentation</vt:lpstr>
      <vt:lpstr>Disclosure (Scotland) Act Changes</vt:lpstr>
      <vt:lpstr>Safeguarding</vt:lpstr>
      <vt:lpstr>Safeguarding - Key Proposal</vt:lpstr>
      <vt:lpstr>Safeguarding - Key Proposal</vt:lpstr>
      <vt:lpstr>Simplifying - Key Proposal</vt:lpstr>
      <vt:lpstr>Privacy</vt:lpstr>
      <vt:lpstr>Privacy - Key Proposal</vt:lpstr>
      <vt:lpstr>Key Changes - Summary</vt:lpstr>
      <vt:lpstr>What About Now?</vt:lpstr>
      <vt:lpstr>Any Questions </vt:lpstr>
      <vt:lpstr>Thank You!</vt:lpstr>
      <vt:lpstr>Looping Intro</vt:lpstr>
      <vt:lpstr>Main Slide Show</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Mochan S (Stephen)</dc:creator>
  <cp:lastModifiedBy>Kirsty Henderson</cp:lastModifiedBy>
  <cp:revision>370</cp:revision>
  <cp:lastPrinted>2024-03-26T09:33:57Z</cp:lastPrinted>
  <dcterms:created xsi:type="dcterms:W3CDTF">2019-03-15T09:15:47Z</dcterms:created>
  <dcterms:modified xsi:type="dcterms:W3CDTF">2025-02-24T13:20:19Z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A24624326</vt:lpwstr>
  </property>
  <property fmtid="{D5CDD505-2E9C-101B-9397-08002B2CF9AE}" pid="4" name="Objective-Title">
    <vt:lpwstr>Disclosure Scotland - Disclosure Bill - Stakeholder Engagement - Session Slidedeck (draft)</vt:lpwstr>
  </property>
  <property fmtid="{D5CDD505-2E9C-101B-9397-08002B2CF9AE}" pid="5" name="Objective-Description">
    <vt:lpwstr/>
  </property>
  <property fmtid="{D5CDD505-2E9C-101B-9397-08002B2CF9AE}" pid="6" name="Objective-CreationStamp">
    <vt:filetime>2019-06-03T12:34:50Z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2019-06-28T12:03:20Z</vt:filetime>
  </property>
  <property fmtid="{D5CDD505-2E9C-101B-9397-08002B2CF9AE}" pid="10" name="Objective-ModificationStamp">
    <vt:filetime>2019-06-28T14:12:48Z</vt:filetime>
  </property>
  <property fmtid="{D5CDD505-2E9C-101B-9397-08002B2CF9AE}" pid="11" name="Objective-Owner">
    <vt:lpwstr>Mochan, Stephen S (U419256)</vt:lpwstr>
  </property>
  <property fmtid="{D5CDD505-2E9C-101B-9397-08002B2CF9AE}" pid="12" name="Objective-Path">
    <vt:lpwstr>Objective Global Folder:SG File Plan:Crime, law, justice and rights:Justice system:General:Advice and policy: Justice system - general:Disclosure Scotland: Disclosure Bill: Stakeholder Engagement Events: 2019:</vt:lpwstr>
  </property>
  <property fmtid="{D5CDD505-2E9C-101B-9397-08002B2CF9AE}" pid="13" name="Objective-Parent">
    <vt:lpwstr>Disclosure Scotland: Disclosure Bill: Stakeholder Engagement Events: 2019</vt:lpwstr>
  </property>
  <property fmtid="{D5CDD505-2E9C-101B-9397-08002B2CF9AE}" pid="14" name="Objective-State">
    <vt:lpwstr>Published</vt:lpwstr>
  </property>
  <property fmtid="{D5CDD505-2E9C-101B-9397-08002B2CF9AE}" pid="15" name="Objective-VersionId">
    <vt:lpwstr>vA35737926</vt:lpwstr>
  </property>
  <property fmtid="{D5CDD505-2E9C-101B-9397-08002B2CF9AE}" pid="16" name="Objective-Version">
    <vt:lpwstr>16.0</vt:lpwstr>
  </property>
  <property fmtid="{D5CDD505-2E9C-101B-9397-08002B2CF9AE}" pid="17" name="Objective-VersionNumber">
    <vt:r8>16</vt:r8>
  </property>
  <property fmtid="{D5CDD505-2E9C-101B-9397-08002B2CF9AE}" pid="18" name="Objective-VersionComment">
    <vt:lpwstr/>
  </property>
  <property fmtid="{D5CDD505-2E9C-101B-9397-08002B2CF9AE}" pid="19" name="Objective-FileNumber">
    <vt:lpwstr/>
  </property>
  <property fmtid="{D5CDD505-2E9C-101B-9397-08002B2CF9AE}" pid="20" name="Objective-Classification">
    <vt:lpwstr>[Inherited - OFFICIAL]</vt:lpwstr>
  </property>
  <property fmtid="{D5CDD505-2E9C-101B-9397-08002B2CF9AE}" pid="21" name="Objective-Caveats">
    <vt:lpwstr/>
  </property>
  <property fmtid="{D5CDD505-2E9C-101B-9397-08002B2CF9AE}" pid="22" name="Objective-Date of Original">
    <vt:lpwstr/>
  </property>
  <property fmtid="{D5CDD505-2E9C-101B-9397-08002B2CF9AE}" pid="23" name="Objective-Date Received">
    <vt:lpwstr/>
  </property>
  <property fmtid="{D5CDD505-2E9C-101B-9397-08002B2CF9AE}" pid="24" name="Objective-SG Web Publication - Category">
    <vt:lpwstr/>
  </property>
  <property fmtid="{D5CDD505-2E9C-101B-9397-08002B2CF9AE}" pid="25" name="Objective-SG Web Publication - Category 2 Classification">
    <vt:lpwstr/>
  </property>
  <property fmtid="{D5CDD505-2E9C-101B-9397-08002B2CF9AE}" pid="26" name="Objective-Connect Creator">
    <vt:lpwstr/>
  </property>
  <property fmtid="{D5CDD505-2E9C-101B-9397-08002B2CF9AE}" pid="27" name="Objective-Comment">
    <vt:lpwstr/>
  </property>
  <property fmtid="{D5CDD505-2E9C-101B-9397-08002B2CF9AE}" pid="28" name="Objective-Date of Original [system]">
    <vt:lpwstr/>
  </property>
  <property fmtid="{D5CDD505-2E9C-101B-9397-08002B2CF9AE}" pid="29" name="Objective-Date Received [system]">
    <vt:lpwstr/>
  </property>
  <property fmtid="{D5CDD505-2E9C-101B-9397-08002B2CF9AE}" pid="30" name="Objective-SG Web Publication - Category [system]">
    <vt:lpwstr/>
  </property>
  <property fmtid="{D5CDD505-2E9C-101B-9397-08002B2CF9AE}" pid="31" name="Objective-SG Web Publication - Category 2 Classification [system]">
    <vt:lpwstr/>
  </property>
  <property fmtid="{D5CDD505-2E9C-101B-9397-08002B2CF9AE}" pid="32" name="Objective-Connect Creator [system]">
    <vt:lpwstr/>
  </property>
  <property fmtid="{D5CDD505-2E9C-101B-9397-08002B2CF9AE}" pid="33" name="ContentTypeId">
    <vt:lpwstr>0x010100A54D9E515F7DD44780D388C1B6780103</vt:lpwstr>
  </property>
  <property fmtid="{D5CDD505-2E9C-101B-9397-08002B2CF9AE}" pid="34" name="MediaServiceImageTags">
    <vt:lpwstr/>
  </property>
</Properties>
</file>